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sldIdLst>
    <p:sldId id="256" r:id="rId2"/>
    <p:sldId id="260" r:id="rId3"/>
    <p:sldId id="267" r:id="rId4"/>
    <p:sldId id="266" r:id="rId5"/>
    <p:sldId id="259" r:id="rId6"/>
    <p:sldId id="268" r:id="rId7"/>
    <p:sldId id="270" r:id="rId8"/>
    <p:sldId id="261" r:id="rId9"/>
    <p:sldId id="302" r:id="rId10"/>
    <p:sldId id="303" r:id="rId11"/>
    <p:sldId id="304" r:id="rId12"/>
    <p:sldId id="305" r:id="rId13"/>
    <p:sldId id="306" r:id="rId14"/>
    <p:sldId id="262" r:id="rId15"/>
    <p:sldId id="282" r:id="rId16"/>
    <p:sldId id="272" r:id="rId17"/>
    <p:sldId id="307" r:id="rId18"/>
    <p:sldId id="290" r:id="rId19"/>
    <p:sldId id="292" r:id="rId20"/>
    <p:sldId id="291" r:id="rId21"/>
    <p:sldId id="293" r:id="rId22"/>
    <p:sldId id="294" r:id="rId23"/>
    <p:sldId id="264" r:id="rId24"/>
    <p:sldId id="274" r:id="rId25"/>
    <p:sldId id="295" r:id="rId26"/>
    <p:sldId id="283" r:id="rId27"/>
    <p:sldId id="297" r:id="rId28"/>
    <p:sldId id="284" r:id="rId29"/>
    <p:sldId id="296" r:id="rId30"/>
    <p:sldId id="285" r:id="rId31"/>
    <p:sldId id="298" r:id="rId32"/>
    <p:sldId id="286" r:id="rId33"/>
    <p:sldId id="299" r:id="rId34"/>
    <p:sldId id="287" r:id="rId35"/>
    <p:sldId id="300" r:id="rId36"/>
    <p:sldId id="288" r:id="rId37"/>
    <p:sldId id="301" r:id="rId38"/>
    <p:sldId id="289" r:id="rId39"/>
    <p:sldId id="263" r:id="rId40"/>
    <p:sldId id="273" r:id="rId41"/>
    <p:sldId id="265" r:id="rId42"/>
    <p:sldId id="275" r:id="rId43"/>
    <p:sldId id="279" r:id="rId44"/>
    <p:sldId id="280" r:id="rId45"/>
    <p:sldId id="281" r:id="rId46"/>
    <p:sldId id="276" r:id="rId47"/>
    <p:sldId id="277" r:id="rId48"/>
    <p:sldId id="30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4" autoAdjust="0"/>
    <p:restoredTop sz="94660"/>
  </p:normalViewPr>
  <p:slideViewPr>
    <p:cSldViewPr>
      <p:cViewPr>
        <p:scale>
          <a:sx n="80" d="100"/>
          <a:sy n="80" d="100"/>
        </p:scale>
        <p:origin x="-7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91B92-2923-41BD-B5DA-DA897471F3F2}" type="datetimeFigureOut">
              <a:rPr lang="en-US" smtClean="0"/>
              <a:t>6/13/2012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B257A-DCCA-4170-8367-0E7FED4B28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B257A-DCCA-4170-8367-0E7FED4B28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0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Critical and blocker</a:t>
            </a:r>
            <a:r>
              <a:rPr lang="en-US" baseline="0" dirty="0" smtClean="0"/>
              <a:t> issues were found</a:t>
            </a:r>
            <a:r>
              <a:rPr lang="en-US" dirty="0" smtClean="0"/>
              <a:t> in content authoring functional</a:t>
            </a:r>
            <a:r>
              <a:rPr lang="en-US" baseline="0" dirty="0" smtClean="0"/>
              <a:t>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B257A-DCCA-4170-8367-0E7FED4B28D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93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B257A-DCCA-4170-8367-0E7FED4B28D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9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the types of clickable elements (opening widgets, adding content, selecting items,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B257A-DCCA-4170-8367-0E7FED4B28D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83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will</a:t>
            </a:r>
            <a:r>
              <a:rPr lang="en-US" baseline="0" dirty="0" smtClean="0"/>
              <a:t> need to be discussed with key OAE stakeholders and decide on how it will be accomplished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B257A-DCCA-4170-8367-0E7FED4B28D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7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819400" y="609601"/>
            <a:ext cx="5638800" cy="2438399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accent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819400" y="3092871"/>
            <a:ext cx="5638800" cy="1860129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86200" y="6407944"/>
            <a:ext cx="4572000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C68833-A564-4733-B483-2AAF77D83E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3" y="1295400"/>
            <a:ext cx="2174357" cy="278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-3766" y="5780782"/>
            <a:ext cx="2823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June 10-15, 2012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Growing</a:t>
            </a:r>
            <a:r>
              <a:rPr lang="en-US" sz="1600" baseline="0" dirty="0" smtClean="0">
                <a:solidFill>
                  <a:schemeClr val="bg1"/>
                </a:solidFill>
              </a:rPr>
              <a:t> Community; Growing Possibilities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68833-A564-4733-B483-2AAF77D83E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68833-A564-4733-B483-2AAF77D83E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68833-A564-4733-B483-2AAF77D83E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2616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400" b="1" cap="none" baseline="0">
                <a:solidFill>
                  <a:schemeClr val="accent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4488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2CC68833-A564-4733-B483-2AAF77D83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4562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4562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2CC68833-A564-4733-B483-2AAF77D83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68833-A564-4733-B483-2AAF77D83EC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2CC68833-A564-4733-B483-2AAF77D83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68833-A564-4733-B483-2AAF77D83E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C68833-A564-4733-B483-2AAF77D83EC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28050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C68833-A564-4733-B483-2AAF77D83E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9"/>
          <a:stretch/>
        </p:blipFill>
        <p:spPr bwMode="auto">
          <a:xfrm>
            <a:off x="88236" y="6096000"/>
            <a:ext cx="6063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886200" y="6407944"/>
            <a:ext cx="4800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02040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C68833-A564-4733-B483-2AAF77D83E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9"/>
          <a:stretch/>
        </p:blipFill>
        <p:spPr bwMode="auto">
          <a:xfrm>
            <a:off x="88236" y="6096000"/>
            <a:ext cx="6063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OAEv11Report" TargetMode="External"/><Relationship Id="rId2" Type="http://schemas.openxmlformats.org/officeDocument/2006/relationships/hyperlink" Target="http://tinyurl.com/A11yOAEv1-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ollab.sakaiproject.org/mailman/listinfo/accessibility" TargetMode="External"/><Relationship Id="rId2" Type="http://schemas.openxmlformats.org/officeDocument/2006/relationships/hyperlink" Target="mailto:accessibility@collab.sakaiproject.or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Sak-A11y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kaiproject.org/accessibilit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Accessibility Status of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Sakai </a:t>
            </a:r>
            <a:r>
              <a:rPr lang="en-US" dirty="0">
                <a:effectLst/>
              </a:rPr>
              <a:t>CLE and OAE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Joe Humbert, Indiana University</a:t>
            </a:r>
          </a:p>
          <a:p>
            <a:r>
              <a:rPr lang="en-US" dirty="0" smtClean="0"/>
              <a:t>Brian Richwine, Indiana University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6228784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51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3225" indent="-284163"/>
            <a:r>
              <a:rPr lang="en-US" dirty="0" smtClean="0"/>
              <a:t>New or updated User Interfaces (UI) pieces are likely to repeat many basic of accessibility coding errors:</a:t>
            </a:r>
          </a:p>
          <a:p>
            <a:pPr marL="628650" lvl="1" indent="-225425"/>
            <a:r>
              <a:rPr lang="en-US" dirty="0" smtClean="0"/>
              <a:t>Many developers don’t know or are not using even the basic accessibility coding patterns</a:t>
            </a:r>
          </a:p>
          <a:p>
            <a:pPr marL="628650" lvl="1" indent="-225425"/>
            <a:r>
              <a:rPr lang="en-US" dirty="0" smtClean="0"/>
              <a:t>Developers and Quality Assurance (QA) testers are not knowledgeable of how to screen for accessibility issues</a:t>
            </a:r>
          </a:p>
          <a:p>
            <a:pPr marL="457200" indent="-457200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Sakai 2.9 Review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3225" indent="-284163"/>
            <a:r>
              <a:rPr lang="en-US" dirty="0" smtClean="0"/>
              <a:t>Accessibility issues can easily slip into a release:</a:t>
            </a:r>
          </a:p>
          <a:p>
            <a:pPr marL="628650" lvl="1" indent="-225425"/>
            <a:r>
              <a:rPr lang="en-US" dirty="0" smtClean="0"/>
              <a:t>Accessibility Working Group has limited resources and can’t test everything</a:t>
            </a:r>
          </a:p>
          <a:p>
            <a:pPr marL="628650" lvl="1" indent="-225425"/>
            <a:r>
              <a:rPr lang="en-US" dirty="0" smtClean="0"/>
              <a:t>Accessibility Working Group is not always aware of new or updated features</a:t>
            </a:r>
          </a:p>
          <a:p>
            <a:pPr marL="628650" lvl="1" indent="-225425"/>
            <a:r>
              <a:rPr lang="en-US" dirty="0" smtClean="0"/>
              <a:t>Accessibility reviewer not always knowledgeable of how to fully exercise a tool </a:t>
            </a:r>
          </a:p>
          <a:p>
            <a:pPr marL="628650" lvl="1" indent="-225425"/>
            <a:r>
              <a:rPr lang="en-US" dirty="0" smtClean="0"/>
              <a:t>By the time the accessibility review starts, it can be too late to get the fixes into the release</a:t>
            </a:r>
          </a:p>
          <a:p>
            <a:pPr marL="457200" indent="-457200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Sakai 2.9 Review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3225" indent="-284163"/>
            <a:r>
              <a:rPr lang="en-US" dirty="0" smtClean="0"/>
              <a:t>Technology Limitations:</a:t>
            </a:r>
          </a:p>
          <a:p>
            <a:pPr marL="628650" lvl="1" indent="-225425"/>
            <a:r>
              <a:rPr lang="en-US" dirty="0" smtClean="0"/>
              <a:t>Accessibility evaluation tools aren’t always up to the challenge</a:t>
            </a:r>
          </a:p>
          <a:p>
            <a:pPr marL="628650" lvl="1" indent="-225425"/>
            <a:r>
              <a:rPr lang="en-US" dirty="0" smtClean="0"/>
              <a:t>End user Adaptive Technology (like screen reading software) isn’t always up to the challenge</a:t>
            </a:r>
          </a:p>
          <a:p>
            <a:pPr marL="628650" lvl="1" indent="-225425"/>
            <a:r>
              <a:rPr lang="en-US" dirty="0" smtClean="0"/>
              <a:t>Changes in Adaptive Technology software behavior catches us by surprise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Sakai 2.9 Review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3225" indent="-284163"/>
            <a:r>
              <a:rPr lang="en-US" dirty="0" smtClean="0"/>
              <a:t>Sakai CLE 2.9 Accessibility Highlights:</a:t>
            </a:r>
          </a:p>
          <a:p>
            <a:pPr marL="628650" lvl="1" indent="-225425"/>
            <a:r>
              <a:rPr lang="en-US" dirty="0" smtClean="0"/>
              <a:t>Sakai Accessibility Working Group Performed 42 individual reviews</a:t>
            </a:r>
          </a:p>
          <a:p>
            <a:pPr marL="628650" lvl="1" indent="-225425"/>
            <a:r>
              <a:rPr lang="en-US" dirty="0" err="1" smtClean="0"/>
              <a:t>CKEditor</a:t>
            </a:r>
            <a:r>
              <a:rPr lang="en-US" dirty="0" smtClean="0"/>
              <a:t> WYSIWYG editor on by default</a:t>
            </a:r>
          </a:p>
          <a:p>
            <a:pPr marL="628650" lvl="1" indent="-225425"/>
            <a:r>
              <a:rPr lang="en-US" dirty="0" smtClean="0"/>
              <a:t>Many other keyboard accessibility issues resolved</a:t>
            </a:r>
          </a:p>
          <a:p>
            <a:pPr marL="628650" lvl="1" indent="-225425"/>
            <a:r>
              <a:rPr lang="en-US" dirty="0" smtClean="0"/>
              <a:t>ARIA Landmarks added</a:t>
            </a:r>
          </a:p>
          <a:p>
            <a:pPr marL="628650" lvl="1" indent="-225425"/>
            <a:r>
              <a:rPr lang="en-US" dirty="0" smtClean="0"/>
              <a:t>Experimenting with ARIA Live Update Regions</a:t>
            </a:r>
          </a:p>
          <a:p>
            <a:pPr marL="628650" lvl="1" indent="-225425"/>
            <a:r>
              <a:rPr lang="en-US" dirty="0" smtClean="0"/>
              <a:t>2.9 is the most accessible CLE release to date</a:t>
            </a:r>
          </a:p>
          <a:p>
            <a:pPr marL="628650" lvl="1" indent="-225425"/>
            <a:r>
              <a:rPr lang="en-US" dirty="0" smtClean="0"/>
              <a:t>CLE release team is committed to fixing all the critical accessibility issues that have been identified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Sakai 2.9 Review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Sakai</a:t>
            </a:r>
            <a:br>
              <a:rPr lang="en-US" dirty="0" smtClean="0"/>
            </a:br>
            <a:r>
              <a:rPr lang="en-US" dirty="0" smtClean="0"/>
              <a:t>Open Academic Environment</a:t>
            </a:r>
            <a:br>
              <a:rPr lang="en-US" dirty="0" smtClean="0"/>
            </a:br>
            <a:r>
              <a:rPr lang="en-US" dirty="0" smtClean="0"/>
              <a:t>Accessibility Status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discovered and </a:t>
            </a:r>
            <a:br>
              <a:rPr lang="en-US" dirty="0" smtClean="0"/>
            </a:br>
            <a:r>
              <a:rPr lang="en-US" dirty="0" smtClean="0"/>
              <a:t>our recommendations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6875" indent="-285750"/>
            <a:r>
              <a:rPr lang="en-US" dirty="0" smtClean="0"/>
              <a:t>Conducted from February 23</a:t>
            </a:r>
            <a:r>
              <a:rPr lang="en-US" baseline="30000" dirty="0" smtClean="0"/>
              <a:t>rd</a:t>
            </a:r>
            <a:r>
              <a:rPr lang="en-US" dirty="0" smtClean="0"/>
              <a:t>, 2012 through May 10</a:t>
            </a:r>
            <a:r>
              <a:rPr lang="en-US" baseline="30000" dirty="0" smtClean="0"/>
              <a:t>th</a:t>
            </a:r>
            <a:r>
              <a:rPr lang="en-US" dirty="0" smtClean="0"/>
              <a:t>, 2012.</a:t>
            </a:r>
          </a:p>
          <a:p>
            <a:pPr marL="396875" indent="-285750"/>
            <a:r>
              <a:rPr lang="en-US" dirty="0" smtClean="0"/>
              <a:t>6 participating reviewers</a:t>
            </a:r>
          </a:p>
          <a:p>
            <a:pPr marL="396875" indent="-285750"/>
            <a:r>
              <a:rPr lang="en-US" dirty="0" smtClean="0"/>
              <a:t>4 different types of adaptive technology used</a:t>
            </a:r>
            <a:r>
              <a:rPr lang="en-US" dirty="0"/>
              <a:t> </a:t>
            </a:r>
            <a:r>
              <a:rPr lang="en-US" dirty="0" smtClean="0"/>
              <a:t>plus keyboard only testing</a:t>
            </a:r>
          </a:p>
          <a:p>
            <a:pPr marL="396875" indent="-285750"/>
            <a:r>
              <a:rPr lang="en-US" dirty="0" smtClean="0"/>
              <a:t>31 unique reviews of 14 different functional areas</a:t>
            </a:r>
          </a:p>
          <a:p>
            <a:pPr marL="396875" indent="-285750"/>
            <a:r>
              <a:rPr lang="en-US" dirty="0" smtClean="0"/>
              <a:t>Results complied into summarized report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OAE v1.1 Review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6875" indent="-285750"/>
            <a:r>
              <a:rPr lang="en-US" dirty="0" smtClean="0"/>
              <a:t>4 Critical or Blocker accessibility issues</a:t>
            </a:r>
          </a:p>
          <a:p>
            <a:pPr marL="396875" indent="-285750"/>
            <a:r>
              <a:rPr lang="en-US" dirty="0" smtClean="0"/>
              <a:t>Failure to meet 21 of 37 WCAG 2.0 success criteria </a:t>
            </a:r>
          </a:p>
          <a:p>
            <a:pPr marL="396875" indent="-285750"/>
            <a:r>
              <a:rPr lang="en-US" dirty="0" smtClean="0"/>
              <a:t>Top Accessibility issues are prevalent in all areas of Sakai OAE</a:t>
            </a:r>
          </a:p>
          <a:p>
            <a:pPr marL="396875" indent="-285750"/>
            <a:r>
              <a:rPr lang="en-US" dirty="0" smtClean="0"/>
              <a:t>Redeveloped features and widgets in future versions display the same accessibility issues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OAE v1.1 Review Results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6875" indent="-285750"/>
            <a:r>
              <a:rPr lang="en-US" dirty="0" smtClean="0"/>
              <a:t>18 </a:t>
            </a:r>
            <a:r>
              <a:rPr lang="en-US" dirty="0" err="1" smtClean="0"/>
              <a:t>Jiras</a:t>
            </a:r>
            <a:r>
              <a:rPr lang="en-US" dirty="0" smtClean="0"/>
              <a:t> patched and verified for v1.2 and v1.3</a:t>
            </a:r>
          </a:p>
          <a:p>
            <a:pPr marL="396875" indent="-285750"/>
            <a:r>
              <a:rPr lang="en-US" dirty="0" smtClean="0"/>
              <a:t>Improvements to the following areas:</a:t>
            </a:r>
          </a:p>
          <a:p>
            <a:pPr marL="652907" lvl="1" indent="-285750"/>
            <a:r>
              <a:rPr lang="en-US" dirty="0" smtClean="0"/>
              <a:t>Keyboard focus</a:t>
            </a:r>
          </a:p>
          <a:p>
            <a:pPr marL="652907" lvl="1" indent="-285750"/>
            <a:r>
              <a:rPr lang="en-US" dirty="0" smtClean="0"/>
              <a:t>Skip Navigation</a:t>
            </a:r>
          </a:p>
          <a:p>
            <a:pPr marL="652907" lvl="1" indent="-285750"/>
            <a:r>
              <a:rPr lang="en-US" dirty="0" smtClean="0"/>
              <a:t>Labeled previously unlabeled form controls</a:t>
            </a:r>
          </a:p>
          <a:p>
            <a:pPr marL="652907" lvl="1" indent="-285750"/>
            <a:r>
              <a:rPr lang="en-US" dirty="0" smtClean="0"/>
              <a:t>Heading structure</a:t>
            </a:r>
          </a:p>
          <a:p>
            <a:pPr marL="652907" lvl="1" indent="-285750"/>
            <a:r>
              <a:rPr lang="en-US" dirty="0" smtClean="0"/>
              <a:t>Non-unique or descriptive HTML links</a:t>
            </a:r>
          </a:p>
          <a:p>
            <a:pPr marL="652907" lvl="1" indent="-285750"/>
            <a:r>
              <a:rPr lang="en-US" dirty="0" smtClean="0"/>
              <a:t>Color as the only means of conveying information</a:t>
            </a:r>
            <a:endParaRPr lang="en-US" dirty="0"/>
          </a:p>
          <a:p>
            <a:pPr marL="396875" indent="-285750"/>
            <a:r>
              <a:rPr lang="en-US" dirty="0" smtClean="0"/>
              <a:t>Even more accessibility improvements are being added to v1.5 release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Improvements Since v1.1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0" indent="-290513"/>
            <a:r>
              <a:rPr lang="en-US" dirty="0"/>
              <a:t>Require that all developers have a basic level of understanding in accessibility evaluation, design and development techniques, and provide training for developers who do not meet this requirement.</a:t>
            </a:r>
          </a:p>
          <a:p>
            <a:pPr marL="400050" lvl="0" indent="-290513"/>
            <a:r>
              <a:rPr lang="en-US" dirty="0"/>
              <a:t>Develop a semantic affordance style guide that includes accessible design and development patterns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AWG Recommendations for OAE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290513"/>
            <a:r>
              <a:rPr lang="en-US" dirty="0" smtClean="0"/>
              <a:t>Create </a:t>
            </a:r>
            <a:r>
              <a:rPr lang="en-US" dirty="0"/>
              <a:t>a developers’ checklist distilled from the WCAG 2.0 success criteria and ATAG and supplemented by the semantic affordance style guide.</a:t>
            </a:r>
          </a:p>
          <a:p>
            <a:pPr marL="400050" lvl="0" indent="-290513"/>
            <a:r>
              <a:rPr lang="en-US" dirty="0"/>
              <a:t>Develop testing protocols for newly developed widgets and functional areas that automatically validate (where possible) against the WCAG 2.0 success criteria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AWG Recommendations for OAE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Sakai Accessibility </a:t>
            </a:r>
            <a:br>
              <a:rPr lang="en-US" sz="4000" dirty="0" smtClean="0"/>
            </a:br>
            <a:r>
              <a:rPr lang="en-US" sz="4000" dirty="0" smtClean="0"/>
              <a:t>Working Group (AWG)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we are and what we do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0" indent="-290513"/>
            <a:r>
              <a:rPr lang="en-US" dirty="0" smtClean="0"/>
              <a:t>Incorporate </a:t>
            </a:r>
            <a:r>
              <a:rPr lang="en-US" dirty="0"/>
              <a:t>accessibility testing and the semantic affordance style guide into the Quality Assurance testing phase to identify accessibility issues before a version release.</a:t>
            </a:r>
          </a:p>
          <a:p>
            <a:pPr marL="400050" lvl="0" indent="-290513"/>
            <a:r>
              <a:rPr lang="en-US" dirty="0"/>
              <a:t>Include accessibility experts in the design and requirements gathering phases of new and redesigned features, so that potential accessibility considerations may be addressed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AWG Recommendations for OAE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290513"/>
            <a:r>
              <a:rPr lang="en-US" dirty="0" smtClean="0"/>
              <a:t>Develop </a:t>
            </a:r>
            <a:r>
              <a:rPr lang="en-US" dirty="0"/>
              <a:t>an accessibility roadmap and, if needed, accessible alternatives so the general public is aware of the accessibility status and remediation efforts.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AWG Recommendations for OAE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285750"/>
            <a:r>
              <a:rPr lang="en-US" dirty="0" smtClean="0"/>
              <a:t>The full evaluation results are available at:</a:t>
            </a:r>
          </a:p>
          <a:p>
            <a:pPr marL="628650" lvl="1"/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tinyurl.com/A11yOAEv1-1</a:t>
            </a:r>
            <a:r>
              <a:rPr lang="en-US" b="1" dirty="0" smtClean="0"/>
              <a:t> </a:t>
            </a:r>
            <a:endParaRPr lang="en-US" dirty="0"/>
          </a:p>
          <a:p>
            <a:pPr marL="457200" indent="-457200"/>
            <a:endParaRPr lang="en-US" dirty="0" smtClean="0"/>
          </a:p>
          <a:p>
            <a:pPr marL="400050" indent="-285750"/>
            <a:r>
              <a:rPr lang="en-US" dirty="0" smtClean="0"/>
              <a:t>The entire Sakai OAE v1.1 Accessibility Evaluation Report is available at:</a:t>
            </a:r>
          </a:p>
          <a:p>
            <a:pPr marL="628650" lvl="1"/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tinyurl.com/OAEv11Report</a:t>
            </a:r>
            <a:r>
              <a:rPr lang="en-US" b="1" dirty="0" smtClean="0"/>
              <a:t>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OAE v1.1 Review Report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Top Accessibility Issues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holding users back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0" indent="-290513"/>
            <a:r>
              <a:rPr lang="en-US" dirty="0"/>
              <a:t>Clickable HTML elements that cannot receive keyboard input or visual </a:t>
            </a:r>
            <a:r>
              <a:rPr lang="en-US" dirty="0" smtClean="0"/>
              <a:t>focus.</a:t>
            </a:r>
            <a:endParaRPr lang="en-US" dirty="0"/>
          </a:p>
          <a:p>
            <a:pPr marL="400050" lvl="0" indent="-290513"/>
            <a:r>
              <a:rPr lang="en-US" dirty="0"/>
              <a:t>Content areas that trap keyboard focus so </a:t>
            </a:r>
            <a:r>
              <a:rPr lang="en-US" dirty="0" smtClean="0"/>
              <a:t>keyboard-only users </a:t>
            </a:r>
            <a:r>
              <a:rPr lang="en-US" dirty="0"/>
              <a:t>cannot easily navigate away from the </a:t>
            </a:r>
            <a:r>
              <a:rPr lang="en-US" dirty="0" smtClean="0"/>
              <a:t>area.</a:t>
            </a:r>
            <a:endParaRPr lang="en-US" dirty="0"/>
          </a:p>
          <a:p>
            <a:pPr marL="400050" lvl="0" indent="-290513"/>
            <a:r>
              <a:rPr lang="en-US" dirty="0"/>
              <a:t>HTML elements that do not display adequate visual indication of </a:t>
            </a:r>
            <a:r>
              <a:rPr lang="en-US" dirty="0" smtClean="0"/>
              <a:t>focus.</a:t>
            </a:r>
            <a:endParaRPr lang="en-US" dirty="0"/>
          </a:p>
          <a:p>
            <a:pPr marL="400050" lvl="0" indent="-290513"/>
            <a:r>
              <a:rPr lang="en-US" dirty="0"/>
              <a:t>HTML elements received focus in an order that does not match the visual </a:t>
            </a:r>
            <a:r>
              <a:rPr lang="en-US" dirty="0" smtClean="0"/>
              <a:t>layout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Keyboard Accessibility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Jasig Sakai Conference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25</a:t>
            </a:fld>
            <a:endParaRPr lang="en-US" dirty="0"/>
          </a:p>
        </p:txBody>
      </p:sp>
      <p:pic>
        <p:nvPicPr>
          <p:cNvPr id="4" name="Picture 3" descr="Screenshot: examples of Sakai OAE page elements that are not keyboard accessibl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0"/>
            <a:ext cx="11550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0" indent="-290513"/>
            <a:r>
              <a:rPr lang="en-US" dirty="0"/>
              <a:t>Inadequate or missing heading structure for important areas of each page</a:t>
            </a:r>
          </a:p>
          <a:p>
            <a:pPr marL="400050" lvl="0" indent="-290513"/>
            <a:r>
              <a:rPr lang="en-US" dirty="0"/>
              <a:t>Groups of links or content not marked up as HTML lists</a:t>
            </a:r>
          </a:p>
          <a:p>
            <a:pPr marL="400050" lvl="0" indent="-290513"/>
            <a:r>
              <a:rPr lang="en-US" dirty="0"/>
              <a:t>Non-unique page titles</a:t>
            </a:r>
          </a:p>
          <a:p>
            <a:pPr marL="400050" lvl="0" indent="-290513"/>
            <a:r>
              <a:rPr lang="en-US" dirty="0"/>
              <a:t>Form controls that are not uniquely and explicitly labeled</a:t>
            </a:r>
          </a:p>
          <a:p>
            <a:pPr marL="400050" lvl="0" indent="-290513"/>
            <a:r>
              <a:rPr lang="en-US" dirty="0"/>
              <a:t>Missing </a:t>
            </a:r>
            <a:r>
              <a:rPr lang="en-US" i="1" dirty="0"/>
              <a:t>Skip navigation</a:t>
            </a:r>
            <a:r>
              <a:rPr lang="en-US" dirty="0"/>
              <a:t> or </a:t>
            </a:r>
            <a:r>
              <a:rPr lang="en-US" i="1" dirty="0"/>
              <a:t>skip to content</a:t>
            </a:r>
            <a:r>
              <a:rPr lang="en-US" dirty="0"/>
              <a:t> </a:t>
            </a:r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Jasig Sakai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shot: example of sakai OAE element that does not have meaningful semantic structur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0"/>
            <a:ext cx="11550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285750"/>
            <a:r>
              <a:rPr lang="en-US" dirty="0" smtClean="0"/>
              <a:t>Widespread use of links that are not unique or that do not describe the purpose of the link</a:t>
            </a:r>
          </a:p>
          <a:p>
            <a:pPr marL="628650" lvl="1"/>
            <a:r>
              <a:rPr lang="en-US" dirty="0" smtClean="0"/>
              <a:t>Example: 2 Content Items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HTML links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Jasig Sakai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shot: example of sakai OAE links that do make sense out of contex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0"/>
            <a:ext cx="11550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6875" indent="-287338"/>
            <a:r>
              <a:rPr lang="en-US" dirty="0" smtClean="0"/>
              <a:t>Volunteers from participating universities and companies</a:t>
            </a:r>
            <a:br>
              <a:rPr lang="en-US" dirty="0" smtClean="0"/>
            </a:br>
            <a:endParaRPr lang="en-US" dirty="0"/>
          </a:p>
          <a:p>
            <a:pPr marL="396875" indent="-287338"/>
            <a:r>
              <a:rPr lang="en-US" dirty="0" smtClean="0"/>
              <a:t>Most Active Members:</a:t>
            </a:r>
          </a:p>
          <a:p>
            <a:pPr lvl="1"/>
            <a:r>
              <a:rPr lang="en-US" dirty="0"/>
              <a:t>Jane Berliss-Vincent, </a:t>
            </a:r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Michigan (UMich)</a:t>
            </a:r>
            <a:endParaRPr lang="en-US" dirty="0"/>
          </a:p>
          <a:p>
            <a:pPr lvl="1"/>
            <a:r>
              <a:rPr lang="en-US" dirty="0" smtClean="0"/>
              <a:t>Eli </a:t>
            </a:r>
            <a:r>
              <a:rPr lang="en-US" dirty="0"/>
              <a:t>Cochran, UC Berkley</a:t>
            </a:r>
          </a:p>
          <a:p>
            <a:pPr lvl="1"/>
            <a:r>
              <a:rPr lang="en-US" dirty="0" smtClean="0"/>
              <a:t>Joe Humbert, Indiana University (IU)</a:t>
            </a:r>
          </a:p>
          <a:p>
            <a:pPr lvl="1"/>
            <a:r>
              <a:rPr lang="en-US" dirty="0" smtClean="0"/>
              <a:t>Brian Richwine, IU</a:t>
            </a:r>
          </a:p>
          <a:p>
            <a:pPr lvl="1"/>
            <a:r>
              <a:rPr lang="en-US" dirty="0"/>
              <a:t>Gonzalo Silverio, UMich</a:t>
            </a:r>
          </a:p>
          <a:p>
            <a:pPr lvl="1"/>
            <a:r>
              <a:rPr lang="en-US" dirty="0" smtClean="0"/>
              <a:t>Mary </a:t>
            </a:r>
            <a:r>
              <a:rPr lang="en-US" dirty="0"/>
              <a:t>Stores, IU</a:t>
            </a:r>
          </a:p>
          <a:p>
            <a:pPr lvl="1"/>
            <a:r>
              <a:rPr lang="en-US" dirty="0" smtClean="0"/>
              <a:t>Scott Williams</a:t>
            </a:r>
            <a:r>
              <a:rPr lang="en-US" dirty="0"/>
              <a:t>, UMich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are the AWG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285750"/>
            <a:r>
              <a:rPr lang="en-US" dirty="0" smtClean="0"/>
              <a:t>Images missing alternative text descriptions</a:t>
            </a:r>
          </a:p>
          <a:p>
            <a:pPr marL="400050" indent="-285750"/>
            <a:r>
              <a:rPr lang="en-US" dirty="0" smtClean="0"/>
              <a:t>Images with inadequate or incorrect alternative text</a:t>
            </a:r>
          </a:p>
          <a:p>
            <a:pPr marL="628650" lvl="1"/>
            <a:r>
              <a:rPr lang="en-US" dirty="0" smtClean="0"/>
              <a:t>Example: profile picture</a:t>
            </a:r>
          </a:p>
          <a:p>
            <a:pPr marL="400050" indent="-285750"/>
            <a:r>
              <a:rPr lang="en-US" dirty="0" smtClean="0"/>
              <a:t>Images with redundant alternative text.</a:t>
            </a:r>
          </a:p>
          <a:p>
            <a:pPr marL="628650" lvl="1"/>
            <a:r>
              <a:rPr lang="en-US" dirty="0" smtClean="0"/>
              <a:t>Example: </a:t>
            </a:r>
          </a:p>
          <a:p>
            <a:pPr marL="857250" lvl="2"/>
            <a:r>
              <a:rPr lang="en-US" dirty="0" smtClean="0"/>
              <a:t>Thumbnail image alt text: Sample.pdf </a:t>
            </a:r>
            <a:br>
              <a:rPr lang="en-US" dirty="0" smtClean="0"/>
            </a:br>
            <a:r>
              <a:rPr lang="en-US" dirty="0" smtClean="0"/>
              <a:t>following link: Sample.pdf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 Text Descriptions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Jasig Sakai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shot: example of sakai OAE element that has a redundant alternative text description because it is the same description as the link that follows it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0"/>
            <a:ext cx="11550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285750"/>
            <a:r>
              <a:rPr lang="en-US" dirty="0" smtClean="0"/>
              <a:t>Numerous UI elements do not meet the minimum color contrast ratio of 4.5:1</a:t>
            </a:r>
          </a:p>
          <a:p>
            <a:pPr lvl="1"/>
            <a:r>
              <a:rPr lang="en-US" dirty="0" smtClean="0"/>
              <a:t>Equation: (L1 </a:t>
            </a:r>
            <a:r>
              <a:rPr lang="en-US" dirty="0"/>
              <a:t>+ 0.05) / (L2 + </a:t>
            </a:r>
            <a:r>
              <a:rPr lang="en-US" dirty="0" smtClean="0"/>
              <a:t>0.05)</a:t>
            </a:r>
          </a:p>
          <a:p>
            <a:pPr lvl="2"/>
            <a:r>
              <a:rPr lang="en-US" dirty="0" smtClean="0"/>
              <a:t>L1 </a:t>
            </a:r>
            <a:r>
              <a:rPr lang="en-US" dirty="0"/>
              <a:t>is the relative luminance of the lighter of the colors, </a:t>
            </a:r>
            <a:endParaRPr lang="en-US" dirty="0" smtClean="0"/>
          </a:p>
          <a:p>
            <a:pPr lvl="2"/>
            <a:r>
              <a:rPr lang="en-US" dirty="0" smtClean="0"/>
              <a:t>L2 </a:t>
            </a:r>
            <a:r>
              <a:rPr lang="en-US" dirty="0"/>
              <a:t>is the relative luminance of the darker of the colors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The </a:t>
            </a:r>
            <a:r>
              <a:rPr lang="en-US" dirty="0"/>
              <a:t>relative brightness of any point in a colorspace, normalized to 0 for darkest black and 1 for lightest white</a:t>
            </a:r>
          </a:p>
          <a:p>
            <a:pPr marL="713232" lvl="1" indent="-457200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Contrast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Jasig Sakai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shot: example of sakai OAE element that does not meet the WCAG 2.0 minimum color contrast ratio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50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285750"/>
            <a:r>
              <a:rPr lang="en-US" dirty="0" smtClean="0"/>
              <a:t>Users have limited control of updated content</a:t>
            </a:r>
          </a:p>
          <a:p>
            <a:pPr marL="628650" lvl="1"/>
            <a:r>
              <a:rPr lang="en-US" dirty="0" smtClean="0"/>
              <a:t>Content is constantly changing or being updated</a:t>
            </a:r>
          </a:p>
          <a:p>
            <a:pPr marL="857250" lvl="2"/>
            <a:r>
              <a:rPr lang="en-US" dirty="0" smtClean="0"/>
              <a:t>Example</a:t>
            </a:r>
          </a:p>
          <a:p>
            <a:pPr marL="1233488" lvl="3" indent="-261938"/>
            <a:r>
              <a:rPr lang="en-US" dirty="0" smtClean="0"/>
              <a:t>Sakai OAE recent activity feed is updated every 30 seconds</a:t>
            </a:r>
          </a:p>
          <a:p>
            <a:pPr marL="1233488" lvl="3" indent="-261938"/>
            <a:r>
              <a:rPr lang="en-US" dirty="0" smtClean="0"/>
              <a:t>Sakai OAE My dashboard has a suggested content area that updates every 30 seconds</a:t>
            </a:r>
          </a:p>
          <a:p>
            <a:pPr marL="400050" indent="-285750"/>
            <a:r>
              <a:rPr lang="en-US" dirty="0" smtClean="0"/>
              <a:t>Users should always be provided with a mechanism to stop an update.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Control of Updates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Jasig Sakai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35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 video outside </a:t>
            </a:r>
            <a:r>
              <a:rPr lang="en-US" smtClean="0"/>
              <a:t>of 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indent="-285750"/>
            <a:r>
              <a:rPr lang="en-US" dirty="0" smtClean="0"/>
              <a:t>Important information is conveyed to users only through visual context and not through semantic structure</a:t>
            </a:r>
          </a:p>
          <a:p>
            <a:pPr marL="628650" lvl="1"/>
            <a:r>
              <a:rPr lang="en-US" dirty="0" smtClean="0"/>
              <a:t>Example</a:t>
            </a:r>
          </a:p>
          <a:p>
            <a:pPr marL="857250" lvl="2"/>
            <a:r>
              <a:rPr lang="en-US" dirty="0" smtClean="0"/>
              <a:t>My messages (1)</a:t>
            </a:r>
          </a:p>
          <a:p>
            <a:pPr marL="857250" lvl="2"/>
            <a:r>
              <a:rPr lang="en-US" dirty="0" smtClean="0"/>
              <a:t>Coding</a:t>
            </a:r>
            <a:endParaRPr lang="en-US" dirty="0"/>
          </a:p>
          <a:p>
            <a:pPr marL="1200150" lvl="3"/>
            <a:r>
              <a:rPr lang="en-US" dirty="0"/>
              <a:t>&lt;div class="lhnavigation_item_content</a:t>
            </a:r>
            <a:r>
              <a:rPr lang="en-US" dirty="0" smtClean="0"/>
              <a:t>"&gt;</a:t>
            </a:r>
            <a:br>
              <a:rPr lang="en-US" dirty="0" smtClean="0"/>
            </a:br>
            <a:r>
              <a:rPr lang="en-US" dirty="0" smtClean="0"/>
              <a:t>	&lt;</a:t>
            </a:r>
            <a:r>
              <a:rPr lang="en-US" dirty="0"/>
              <a:t>div class="lhnavigation_has_subnav </a:t>
            </a:r>
            <a:r>
              <a:rPr lang="en-US" dirty="0" smtClean="0"/>
              <a:t>	lhnavigation_has_subnav_opened</a:t>
            </a:r>
            <a:r>
              <a:rPr lang="en-US" dirty="0"/>
              <a:t>"&gt;&lt;/div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	&lt;</a:t>
            </a:r>
            <a:r>
              <a:rPr lang="en-US" dirty="0"/>
              <a:t>div class="lhnavigation_levelcount"&gt;1&lt;/div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	&lt;</a:t>
            </a:r>
            <a:r>
              <a:rPr lang="en-US" dirty="0"/>
              <a:t>a class="s3d-bold lhnavigation_toplevel </a:t>
            </a:r>
            <a:r>
              <a:rPr lang="en-US" dirty="0" smtClean="0"/>
              <a:t>	lhnavigation_toplevel_has_subnav 	lhnavigation_toplevel_link</a:t>
            </a:r>
            <a:r>
              <a:rPr lang="en-US" dirty="0"/>
              <a:t>" </a:t>
            </a:r>
            <a:r>
              <a:rPr lang="en-US" dirty="0" smtClean="0"/>
              <a:t>	href</a:t>
            </a:r>
            <a:r>
              <a:rPr lang="en-US" dirty="0"/>
              <a:t>="#l=messages/inbox" role="menuitem"&gt;My </a:t>
            </a:r>
            <a:r>
              <a:rPr lang="en-US" dirty="0" smtClean="0"/>
              <a:t>	messages</a:t>
            </a:r>
            <a:r>
              <a:rPr lang="en-US" dirty="0"/>
              <a:t>&lt;/a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&lt;/</a:t>
            </a:r>
            <a:r>
              <a:rPr lang="en-US" dirty="0"/>
              <a:t>div&gt;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Meaning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Jasig Sakai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shot: example of sakai OAE element that lacks semantic markup to explain its purpose and can only be understood using visual contex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0"/>
            <a:ext cx="11550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285750"/>
            <a:r>
              <a:rPr lang="en-US" dirty="0" smtClean="0"/>
              <a:t>In Sakai OAE, It would benefit users if there was better help documentation for end users.</a:t>
            </a:r>
          </a:p>
          <a:p>
            <a:pPr marL="628650" lvl="1"/>
            <a:r>
              <a:rPr lang="en-US" dirty="0" smtClean="0"/>
              <a:t>Context sensitive help for each functional area</a:t>
            </a:r>
          </a:p>
          <a:p>
            <a:pPr marL="857250" lvl="2"/>
            <a:r>
              <a:rPr lang="en-US" dirty="0" smtClean="0"/>
              <a:t>Accessibility specific help for that same functional area</a:t>
            </a:r>
          </a:p>
          <a:p>
            <a:pPr marL="457200" indent="-457200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 Documentation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Sakai Accessibility Roadmaps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we need to go and how we get there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6875" indent="-287338"/>
            <a:r>
              <a:rPr lang="en-US" dirty="0" smtClean="0"/>
              <a:t>Provide accessibility </a:t>
            </a:r>
            <a:r>
              <a:rPr lang="en-US" dirty="0"/>
              <a:t>consulting to the Sakai Community</a:t>
            </a:r>
          </a:p>
          <a:p>
            <a:pPr marL="396875" indent="-287338"/>
            <a:r>
              <a:rPr lang="en-US" dirty="0"/>
              <a:t>Performs accessibility reviews</a:t>
            </a:r>
          </a:p>
          <a:p>
            <a:pPr marL="396875" indent="-287338"/>
            <a:r>
              <a:rPr lang="en-US" dirty="0"/>
              <a:t>Tracks accessibility issues (+ writes JIRAs)</a:t>
            </a:r>
          </a:p>
          <a:p>
            <a:pPr marL="396875" indent="-287338"/>
            <a:r>
              <a:rPr lang="en-US" dirty="0"/>
              <a:t>Works to resolve issues</a:t>
            </a:r>
          </a:p>
          <a:p>
            <a:pPr marL="396875" indent="-287338"/>
            <a:r>
              <a:rPr lang="en-US" dirty="0"/>
              <a:t>Writes accessibility documentation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the AWG does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indent="-285750"/>
            <a:r>
              <a:rPr lang="en-US" dirty="0" smtClean="0"/>
              <a:t>Develop semantic affordance style guide and developers’ checklist within 3 months</a:t>
            </a:r>
          </a:p>
          <a:p>
            <a:pPr marL="400050" indent="-285750"/>
            <a:r>
              <a:rPr lang="en-US" dirty="0" smtClean="0"/>
              <a:t>Meet all WCAG 2.0 level A success criteria before v2.0</a:t>
            </a:r>
          </a:p>
          <a:p>
            <a:pPr marL="400050" indent="-285750"/>
            <a:r>
              <a:rPr lang="en-US" dirty="0" smtClean="0"/>
              <a:t>Meet all WCAG 2.0 Level AA success criteria before v2.5</a:t>
            </a:r>
          </a:p>
          <a:p>
            <a:pPr marL="400050" indent="-285750"/>
            <a:r>
              <a:rPr lang="en-US" dirty="0" smtClean="0"/>
              <a:t>Address keyboard accessibility issues before v1.6</a:t>
            </a:r>
          </a:p>
          <a:p>
            <a:pPr marL="400050" indent="-285750"/>
            <a:r>
              <a:rPr lang="en-US" dirty="0" smtClean="0"/>
              <a:t>Include accessibility documentation in v1.5</a:t>
            </a:r>
          </a:p>
          <a:p>
            <a:pPr marL="400050" indent="-285750"/>
            <a:r>
              <a:rPr lang="en-US" dirty="0" smtClean="0"/>
              <a:t>Incorporate accessibility testing and semantic affordance style guide into QA processes for v1.5 release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Draft OAE Accessibility Roadmap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Join the fun…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you can get involved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290513"/>
            <a:r>
              <a:rPr lang="en-US" dirty="0"/>
              <a:t>Share your knowledge of accessibility concerns with using / administering Sakai</a:t>
            </a:r>
          </a:p>
          <a:p>
            <a:pPr marL="400050" indent="-290513"/>
            <a:r>
              <a:rPr lang="en-US" dirty="0"/>
              <a:t>Share your knowledge of how best to support users with disabilities in using Sakai</a:t>
            </a:r>
          </a:p>
          <a:p>
            <a:pPr marL="400050" indent="-290513"/>
            <a:r>
              <a:rPr lang="en-US" dirty="0"/>
              <a:t>Let us know which </a:t>
            </a:r>
            <a:r>
              <a:rPr lang="en-US" dirty="0" smtClean="0"/>
              <a:t>features and tools </a:t>
            </a:r>
            <a:r>
              <a:rPr lang="en-US" dirty="0"/>
              <a:t>are important to you</a:t>
            </a:r>
          </a:p>
          <a:p>
            <a:pPr marL="400050" indent="-290513"/>
            <a:r>
              <a:rPr lang="en-US" dirty="0"/>
              <a:t>Help perform accessibility reviews</a:t>
            </a:r>
          </a:p>
          <a:p>
            <a:pPr marL="400050" indent="-290513"/>
            <a:r>
              <a:rPr lang="en-US" dirty="0"/>
              <a:t>Help resolve accessibility issues</a:t>
            </a:r>
          </a:p>
          <a:p>
            <a:pPr marL="400050" indent="-290513"/>
            <a:r>
              <a:rPr lang="en-US" dirty="0"/>
              <a:t>Help write documentation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You Can Help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Involved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285750"/>
            <a:r>
              <a:rPr lang="en-US" dirty="0" smtClean="0"/>
              <a:t>Join the WG’s email list:</a:t>
            </a:r>
          </a:p>
          <a:p>
            <a:pPr marL="628650" lvl="1"/>
            <a:r>
              <a:rPr lang="en-US" b="1" dirty="0" smtClean="0">
                <a:hlinkClick r:id="rId2"/>
              </a:rPr>
              <a:t>accessibility@collab.sakaiproject.org</a:t>
            </a:r>
            <a:endParaRPr lang="en-US" b="1" dirty="0"/>
          </a:p>
          <a:p>
            <a:pPr marL="457200" lvl="1" indent="0">
              <a:buNone/>
            </a:pPr>
            <a:endParaRPr lang="en-US" dirty="0" smtClean="0"/>
          </a:p>
          <a:p>
            <a:pPr marL="400050" indent="-285750"/>
            <a:r>
              <a:rPr lang="en-US" dirty="0" smtClean="0"/>
              <a:t>Sign up or view the archives by visiting this page:</a:t>
            </a:r>
          </a:p>
          <a:p>
            <a:pPr marL="628650" lvl="1"/>
            <a:r>
              <a:rPr lang="en-US" b="1" dirty="0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://collab.sakaiproject.org/mailman/listinfo/</a:t>
            </a:r>
            <a:r>
              <a:rPr lang="en-US" b="1" dirty="0" smtClean="0">
                <a:hlinkClick r:id="rId3"/>
              </a:rPr>
              <a:t>accessibility</a:t>
            </a:r>
            <a:endParaRPr lang="en-US" b="1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E32E-9B84-4DDF-8CCD-7D852433A08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Sakai Conference – Los Angeles, California – June 14-16</a:t>
            </a:r>
          </a:p>
        </p:txBody>
      </p:sp>
    </p:spTree>
    <p:extLst>
      <p:ext uri="{BB962C8B-B14F-4D97-AF65-F5344CB8AC3E}">
        <p14:creationId xmlns:p14="http://schemas.microsoft.com/office/powerpoint/2010/main" val="13753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Involved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4876800"/>
          </a:xfrm>
        </p:spPr>
        <p:txBody>
          <a:bodyPr>
            <a:normAutofit/>
          </a:bodyPr>
          <a:lstStyle/>
          <a:p>
            <a:pPr marL="400050" indent="-285750"/>
            <a:r>
              <a:rPr lang="en-US" dirty="0" smtClean="0"/>
              <a:t>Call in for our bi-weekly teleconferences</a:t>
            </a:r>
          </a:p>
          <a:p>
            <a:pPr marL="628650" lvl="1"/>
            <a:r>
              <a:rPr lang="en-US" dirty="0" smtClean="0"/>
              <a:t>How to connect:</a:t>
            </a:r>
          </a:p>
          <a:p>
            <a:pPr marL="857250" lvl="2"/>
            <a:r>
              <a:rPr lang="hu-HU" dirty="0" smtClean="0"/>
              <a:t>Dial: </a:t>
            </a:r>
            <a:r>
              <a:rPr lang="hu-HU" dirty="0"/>
              <a:t>(812) 856-</a:t>
            </a:r>
            <a:r>
              <a:rPr lang="hu-HU" dirty="0" smtClean="0"/>
              <a:t>7060</a:t>
            </a:r>
          </a:p>
          <a:p>
            <a:pPr marL="857250" lvl="2"/>
            <a:r>
              <a:rPr lang="en-US" dirty="0" smtClean="0"/>
              <a:t>Conference </a:t>
            </a:r>
            <a:r>
              <a:rPr lang="en-US" dirty="0"/>
              <a:t>Code: 22348</a:t>
            </a:r>
            <a:r>
              <a:rPr lang="en-US" dirty="0" smtClean="0"/>
              <a:t>#</a:t>
            </a:r>
          </a:p>
          <a:p>
            <a:pPr marL="857250" lvl="2"/>
            <a:r>
              <a:rPr lang="en-US" dirty="0" smtClean="0"/>
              <a:t>An agenda for each meeting is mailed out to the group’s email list.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E32E-9B84-4DDF-8CCD-7D852433A08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Sakai Conference – Los Angeles, California – June 14-16</a:t>
            </a:r>
          </a:p>
        </p:txBody>
      </p:sp>
    </p:spTree>
    <p:extLst>
      <p:ext uri="{BB962C8B-B14F-4D97-AF65-F5344CB8AC3E}">
        <p14:creationId xmlns:p14="http://schemas.microsoft.com/office/powerpoint/2010/main" val="37029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indent="-285750"/>
            <a:r>
              <a:rPr lang="en-US" dirty="0" smtClean="0"/>
              <a:t>Sakai Accessibility Working Group Website</a:t>
            </a:r>
          </a:p>
          <a:p>
            <a:pPr marL="628650" lvl="1"/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tinyurl.com/Sak-A11y</a:t>
            </a:r>
            <a:r>
              <a:rPr lang="en-US" b="1" dirty="0" smtClean="0"/>
              <a:t> </a:t>
            </a:r>
            <a:endParaRPr lang="en-US" dirty="0"/>
          </a:p>
          <a:p>
            <a:pPr marL="628650" lvl="1"/>
            <a:r>
              <a:rPr lang="en-US" dirty="0" smtClean="0"/>
              <a:t>Or simply Google “Sakai Accessibility Working Group”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Get Involved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Thanks for the help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Credit where credit is due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00050" indent="-290513">
              <a:spcBef>
                <a:spcPts val="300"/>
              </a:spcBef>
            </a:pPr>
            <a:r>
              <a:rPr lang="en-US" sz="3200" b="1" dirty="0" smtClean="0"/>
              <a:t>Sakai CLE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Adrian Fish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Charles Severance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Sam </a:t>
            </a:r>
            <a:r>
              <a:rPr lang="en-US" dirty="0" err="1"/>
              <a:t>Ottenhoff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Matthew Jones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Greg Thomas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Gonzalo </a:t>
            </a:r>
            <a:r>
              <a:rPr lang="en-US" dirty="0" err="1"/>
              <a:t>Silverio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Noah </a:t>
            </a:r>
            <a:r>
              <a:rPr lang="en-US" dirty="0" err="1"/>
              <a:t>Botimer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Matthew </a:t>
            </a:r>
            <a:r>
              <a:rPr lang="en-US" dirty="0" err="1"/>
              <a:t>Buckett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Zhen </a:t>
            </a:r>
            <a:r>
              <a:rPr lang="en-US" dirty="0" err="1"/>
              <a:t>Qian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David Haines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David </a:t>
            </a:r>
            <a:r>
              <a:rPr lang="en-US" dirty="0" err="1"/>
              <a:t>Roldán</a:t>
            </a:r>
            <a:r>
              <a:rPr lang="en-US" dirty="0"/>
              <a:t> </a:t>
            </a:r>
            <a:r>
              <a:rPr lang="en-US" dirty="0" err="1"/>
              <a:t>Martínez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Jean-François </a:t>
            </a:r>
            <a:r>
              <a:rPr lang="en-US" dirty="0" err="1"/>
              <a:t>Lévêque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 err="1"/>
              <a:t>Savitha</a:t>
            </a:r>
            <a:r>
              <a:rPr lang="en-US" dirty="0"/>
              <a:t> </a:t>
            </a:r>
            <a:r>
              <a:rPr lang="en-US" dirty="0" err="1"/>
              <a:t>Prakash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Charles Hedrick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Sean Keesler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400050" indent="-290513">
              <a:spcBef>
                <a:spcPts val="300"/>
              </a:spcBef>
            </a:pPr>
            <a:r>
              <a:rPr lang="en-US" sz="3200" b="1" dirty="0" smtClean="0"/>
              <a:t>Sakai OAE</a:t>
            </a:r>
          </a:p>
          <a:p>
            <a:pPr marL="628650" lvl="1">
              <a:spcBef>
                <a:spcPts val="300"/>
              </a:spcBef>
            </a:pPr>
            <a:r>
              <a:rPr lang="en-US" dirty="0" smtClean="0"/>
              <a:t>Kent Fitzgerald</a:t>
            </a:r>
          </a:p>
          <a:p>
            <a:pPr marL="628650" lvl="1">
              <a:spcBef>
                <a:spcPts val="300"/>
              </a:spcBef>
            </a:pPr>
            <a:r>
              <a:rPr lang="en-US" dirty="0" smtClean="0"/>
              <a:t>Eli Cochran</a:t>
            </a:r>
            <a:endParaRPr lang="en-US" dirty="0"/>
          </a:p>
          <a:p>
            <a:pPr marL="628650" lvl="1">
              <a:spcBef>
                <a:spcPts val="300"/>
              </a:spcBef>
            </a:pPr>
            <a:r>
              <a:rPr lang="en-US" dirty="0"/>
              <a:t>Anthony </a:t>
            </a:r>
            <a:r>
              <a:rPr lang="en-US" dirty="0" smtClean="0"/>
              <a:t>Whyte</a:t>
            </a:r>
          </a:p>
          <a:p>
            <a:pPr marL="628650" lvl="1">
              <a:spcBef>
                <a:spcPts val="300"/>
              </a:spcBef>
            </a:pPr>
            <a:r>
              <a:rPr lang="en-US" dirty="0" smtClean="0"/>
              <a:t>Gonzalo Silverio</a:t>
            </a:r>
          </a:p>
          <a:p>
            <a:pPr marL="628650" lvl="1">
              <a:spcBef>
                <a:spcPts val="300"/>
              </a:spcBef>
            </a:pPr>
            <a:r>
              <a:rPr lang="en-US" dirty="0" smtClean="0"/>
              <a:t>James Sloane</a:t>
            </a:r>
          </a:p>
          <a:p>
            <a:pPr marL="628650" lvl="1">
              <a:spcBef>
                <a:spcPts val="300"/>
              </a:spcBef>
            </a:pPr>
            <a:r>
              <a:rPr lang="en-US" dirty="0" smtClean="0"/>
              <a:t>Bert Pareyn</a:t>
            </a:r>
          </a:p>
          <a:p>
            <a:pPr marL="628650" lvl="1">
              <a:spcBef>
                <a:spcPts val="300"/>
              </a:spcBef>
            </a:pPr>
            <a:r>
              <a:rPr lang="en-US" dirty="0" smtClean="0"/>
              <a:t>Christian Vuerings</a:t>
            </a:r>
          </a:p>
          <a:p>
            <a:pPr marL="628650" lvl="1">
              <a:spcBef>
                <a:spcPts val="300"/>
              </a:spcBef>
            </a:pPr>
            <a:r>
              <a:rPr lang="en-US" dirty="0" err="1" smtClean="0"/>
              <a:t>Nicolaas</a:t>
            </a:r>
            <a:r>
              <a:rPr lang="en-US" dirty="0" smtClean="0"/>
              <a:t> Matthijs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47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Thanks to the Sakai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Shameless Self-promotion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4876800"/>
          </a:xfrm>
        </p:spPr>
        <p:txBody>
          <a:bodyPr>
            <a:normAutofit/>
          </a:bodyPr>
          <a:lstStyle/>
          <a:p>
            <a:pPr marL="400050" indent="-285750"/>
            <a:r>
              <a:rPr lang="en-US" dirty="0" smtClean="0"/>
              <a:t>Come join us for our Birds of a Feather session</a:t>
            </a:r>
          </a:p>
          <a:p>
            <a:pPr marL="656082" lvl="1" indent="-285750"/>
            <a:r>
              <a:rPr lang="en-US" dirty="0" smtClean="0"/>
              <a:t>Accessibility and Innovative Design</a:t>
            </a:r>
          </a:p>
          <a:p>
            <a:pPr marL="656082" lvl="1" indent="-285750"/>
            <a:r>
              <a:rPr lang="en-US" smtClean="0"/>
              <a:t>Wednesday </a:t>
            </a:r>
            <a:r>
              <a:rPr lang="en-US" smtClean="0"/>
              <a:t>2:30</a:t>
            </a:r>
            <a:r>
              <a:rPr lang="en-US" smtClean="0"/>
              <a:t>-3:30pm</a:t>
            </a:r>
            <a:endParaRPr lang="en-US" dirty="0" smtClean="0"/>
          </a:p>
          <a:p>
            <a:pPr marL="656082" lvl="1" indent="-285750"/>
            <a:r>
              <a:rPr lang="en-US" dirty="0" smtClean="0"/>
              <a:t>Tower 1401</a:t>
            </a:r>
          </a:p>
          <a:p>
            <a:pPr marL="400050" indent="-285750"/>
            <a:r>
              <a:rPr lang="en-US" dirty="0" smtClean="0"/>
              <a:t>Topics:</a:t>
            </a:r>
          </a:p>
          <a:p>
            <a:pPr marL="656082" lvl="1" indent="-285750"/>
            <a:r>
              <a:rPr lang="en-US" dirty="0" smtClean="0"/>
              <a:t>Increasing participation in AWG</a:t>
            </a:r>
          </a:p>
          <a:p>
            <a:pPr marL="656082" lvl="1" indent="-285750"/>
            <a:r>
              <a:rPr lang="en-US" dirty="0" smtClean="0"/>
              <a:t>Discuss best practices of WAI ARIA</a:t>
            </a:r>
          </a:p>
          <a:p>
            <a:pPr marL="656082" lvl="1" indent="-285750"/>
            <a:r>
              <a:rPr lang="en-US" dirty="0" smtClean="0"/>
              <a:t>Adaptive Technology demonstrations</a:t>
            </a:r>
          </a:p>
          <a:p>
            <a:pPr marL="656082" lvl="1" indent="-285750"/>
            <a:r>
              <a:rPr lang="en-US" dirty="0" smtClean="0"/>
              <a:t>Work with accessibility experts to evaluate your work for accessibility issues</a:t>
            </a:r>
          </a:p>
          <a:p>
            <a:pPr marL="656082" lvl="1" indent="-285750"/>
            <a:r>
              <a:rPr lang="en-US" dirty="0" smtClean="0"/>
              <a:t>Pick our Brains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5E32E-9B84-4DDF-8CCD-7D852433A08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Sakai Conference – Los Angeles, California – June 14-16</a:t>
            </a:r>
          </a:p>
        </p:txBody>
      </p:sp>
    </p:spTree>
    <p:extLst>
      <p:ext uri="{BB962C8B-B14F-4D97-AF65-F5344CB8AC3E}">
        <p14:creationId xmlns:p14="http://schemas.microsoft.com/office/powerpoint/2010/main" val="35127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Sakai’s Accessibility Goals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hope to achieve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6875" indent="-282575"/>
            <a:r>
              <a:rPr lang="en-US" dirty="0" smtClean="0"/>
              <a:t>Problem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What does it mean for Sakai to be accessible? </a:t>
            </a:r>
            <a:endParaRPr lang="en-US" sz="400" dirty="0"/>
          </a:p>
          <a:p>
            <a:pPr lvl="1"/>
            <a:r>
              <a:rPr lang="en-US" dirty="0"/>
              <a:t>What are we striving for?</a:t>
            </a:r>
            <a:endParaRPr lang="en-US" sz="200" dirty="0"/>
          </a:p>
          <a:p>
            <a:pPr lvl="1"/>
            <a:r>
              <a:rPr lang="en-US" dirty="0"/>
              <a:t>How do we know when we’ve done it</a:t>
            </a:r>
            <a:r>
              <a:rPr lang="en-US" dirty="0" smtClean="0"/>
              <a:t>?</a:t>
            </a:r>
            <a:endParaRPr lang="en-US" sz="600" dirty="0" smtClean="0"/>
          </a:p>
          <a:p>
            <a:pPr marL="406400" indent="-292100"/>
            <a:r>
              <a:rPr lang="en-US" dirty="0" smtClean="0"/>
              <a:t>Answer: </a:t>
            </a:r>
          </a:p>
          <a:p>
            <a:pPr lvl="1"/>
            <a:r>
              <a:rPr lang="en-US" dirty="0" smtClean="0"/>
              <a:t>Accessibility Statements</a:t>
            </a:r>
          </a:p>
          <a:p>
            <a:pPr lvl="2"/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www.sakaiproject.org/accessibility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Goal is </a:t>
            </a:r>
            <a:r>
              <a:rPr lang="en-US" dirty="0"/>
              <a:t>Accessibility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6875" indent="-287338">
              <a:spcAft>
                <a:spcPts val="600"/>
              </a:spcAft>
            </a:pPr>
            <a:r>
              <a:rPr lang="en-US" dirty="0"/>
              <a:t>Meet </a:t>
            </a:r>
            <a:r>
              <a:rPr lang="en-US" dirty="0" smtClean="0"/>
              <a:t>World Wide Web Consortium (W3C) Web Accessibility Initiative (WAI) </a:t>
            </a:r>
            <a:r>
              <a:rPr lang="en-US" dirty="0"/>
              <a:t>Web Content Authoring Guidelines (WCAG) 2.0 Level AA Compliance</a:t>
            </a:r>
          </a:p>
          <a:p>
            <a:pPr marL="396875" indent="-287338">
              <a:spcAft>
                <a:spcPts val="600"/>
              </a:spcAft>
            </a:pPr>
            <a:r>
              <a:rPr lang="en-US" dirty="0"/>
              <a:t>Use of </a:t>
            </a:r>
            <a:r>
              <a:rPr lang="en-US" dirty="0" smtClean="0"/>
              <a:t>WAI Accessible </a:t>
            </a:r>
            <a:r>
              <a:rPr lang="en-US" dirty="0"/>
              <a:t>Rich Internet </a:t>
            </a:r>
            <a:r>
              <a:rPr lang="en-US" dirty="0" smtClean="0"/>
              <a:t>Applications (ARIA) </a:t>
            </a:r>
            <a:r>
              <a:rPr lang="en-US" dirty="0"/>
              <a:t>Technologies where appropriate</a:t>
            </a:r>
          </a:p>
          <a:p>
            <a:pPr marL="396875" indent="-287338">
              <a:spcAft>
                <a:spcPts val="600"/>
              </a:spcAft>
            </a:pPr>
            <a:r>
              <a:rPr lang="en-US" dirty="0"/>
              <a:t>Meet W3C </a:t>
            </a:r>
            <a:r>
              <a:rPr lang="en-US" dirty="0" smtClean="0"/>
              <a:t>Authoring </a:t>
            </a:r>
            <a:r>
              <a:rPr lang="en-US" dirty="0"/>
              <a:t>Tool Accessibility Guidelines (ATAG) Compliance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Sakai’s Accessibility Goals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Sakai</a:t>
            </a:r>
            <a:br>
              <a:rPr lang="en-US" dirty="0" smtClean="0"/>
            </a:br>
            <a:r>
              <a:rPr lang="en-US" dirty="0" smtClean="0"/>
              <a:t>Collaboration and Learning Environment</a:t>
            </a:r>
            <a:r>
              <a:rPr lang="en-US" dirty="0"/>
              <a:t> </a:t>
            </a:r>
            <a:r>
              <a:rPr lang="en-US" dirty="0" smtClean="0"/>
              <a:t>Accessibility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Lessons learned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3225" indent="-284163"/>
            <a:r>
              <a:rPr lang="en-US" dirty="0" smtClean="0"/>
              <a:t>Inaccessible technologies can be hard to replace:</a:t>
            </a:r>
          </a:p>
          <a:p>
            <a:pPr marL="628650" lvl="1" indent="-225425"/>
            <a:r>
              <a:rPr lang="en-US" dirty="0" smtClean="0"/>
              <a:t>Widgets (like What You See Is What You Get [WYSIYG] / Rich Text Editors)</a:t>
            </a:r>
          </a:p>
          <a:p>
            <a:pPr marL="628650" lvl="1" indent="-225425"/>
            <a:r>
              <a:rPr lang="en-US" dirty="0" smtClean="0"/>
              <a:t>Scripting technologies (</a:t>
            </a:r>
            <a:r>
              <a:rPr lang="en-US" dirty="0" err="1" smtClean="0"/>
              <a:t>JavaServer</a:t>
            </a:r>
            <a:r>
              <a:rPr lang="en-US" dirty="0" smtClean="0"/>
              <a:t> Faces [JSF])</a:t>
            </a:r>
          </a:p>
          <a:p>
            <a:pPr marL="628650" lvl="1" indent="-225425"/>
            <a:r>
              <a:rPr lang="en-US" dirty="0" smtClean="0"/>
              <a:t>Legacy Libraries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Sakai 2.9 Review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Jasig Sakai Conference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8833-A564-4733-B483-2AAF77D83E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798C54"/>
      </a:accent1>
      <a:accent2>
        <a:srgbClr val="71685A"/>
      </a:accent2>
      <a:accent3>
        <a:srgbClr val="BF1E2D"/>
      </a:accent3>
      <a:accent4>
        <a:srgbClr val="909465"/>
      </a:accent4>
      <a:accent5>
        <a:srgbClr val="956B43"/>
      </a:accent5>
      <a:accent6>
        <a:srgbClr val="FFFF00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1085</TotalTime>
  <Words>1786</Words>
  <Application>Microsoft Office PowerPoint</Application>
  <PresentationFormat>On-screen Show (4:3)</PresentationFormat>
  <Paragraphs>328</Paragraphs>
  <Slides>48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Concourse</vt:lpstr>
      <vt:lpstr>Accessibility Status of  Sakai CLE and OAE</vt:lpstr>
      <vt:lpstr>Sakai Accessibility  Working Group (AWG)</vt:lpstr>
      <vt:lpstr>Who are the AWG</vt:lpstr>
      <vt:lpstr>What the AWG does</vt:lpstr>
      <vt:lpstr>Sakai’s Accessibility Goals</vt:lpstr>
      <vt:lpstr>The Goal is Accessibility</vt:lpstr>
      <vt:lpstr>Sakai’s Accessibility Goals</vt:lpstr>
      <vt:lpstr>Sakai Collaboration and Learning Environment Accessibility</vt:lpstr>
      <vt:lpstr>Sakai 2.9 Review</vt:lpstr>
      <vt:lpstr>Sakai 2.9 Review</vt:lpstr>
      <vt:lpstr>Sakai 2.9 Review</vt:lpstr>
      <vt:lpstr>Sakai 2.9 Review</vt:lpstr>
      <vt:lpstr>Sakai 2.9 Review</vt:lpstr>
      <vt:lpstr>Sakai Open Academic Environment Accessibility Status</vt:lpstr>
      <vt:lpstr>OAE v1.1 Review</vt:lpstr>
      <vt:lpstr>OAE v1.1 Review Results</vt:lpstr>
      <vt:lpstr>Improvements Since v1.1</vt:lpstr>
      <vt:lpstr>AWG Recommendations for OAE</vt:lpstr>
      <vt:lpstr>AWG Recommendations for OAE</vt:lpstr>
      <vt:lpstr>AWG Recommendations for OAE</vt:lpstr>
      <vt:lpstr>AWG Recommendations for OAE</vt:lpstr>
      <vt:lpstr>OAE v1.1 Review Report</vt:lpstr>
      <vt:lpstr>Top Accessibility Issues</vt:lpstr>
      <vt:lpstr>Keyboard Accessibility</vt:lpstr>
      <vt:lpstr>PowerPoint Presentation</vt:lpstr>
      <vt:lpstr>Semantics</vt:lpstr>
      <vt:lpstr>PowerPoint Presentation</vt:lpstr>
      <vt:lpstr>HTML links</vt:lpstr>
      <vt:lpstr>PowerPoint Presentation</vt:lpstr>
      <vt:lpstr>Alternative Text Descriptions</vt:lpstr>
      <vt:lpstr>PowerPoint Presentation</vt:lpstr>
      <vt:lpstr>Color Contrast</vt:lpstr>
      <vt:lpstr>PowerPoint Presentation</vt:lpstr>
      <vt:lpstr>User Control of Updates</vt:lpstr>
      <vt:lpstr>PowerPoint Presentation</vt:lpstr>
      <vt:lpstr>Contextual Meaning</vt:lpstr>
      <vt:lpstr>PowerPoint Presentation</vt:lpstr>
      <vt:lpstr>Help Documentation</vt:lpstr>
      <vt:lpstr>Sakai Accessibility Roadmaps</vt:lpstr>
      <vt:lpstr>Draft OAE Accessibility Roadmap</vt:lpstr>
      <vt:lpstr>Join the fun…</vt:lpstr>
      <vt:lpstr>How You Can Help</vt:lpstr>
      <vt:lpstr>How to Get Involved</vt:lpstr>
      <vt:lpstr>How to Get Involved</vt:lpstr>
      <vt:lpstr>How to Get Involved</vt:lpstr>
      <vt:lpstr>Thanks for the help</vt:lpstr>
      <vt:lpstr>Thanks to the Sakai Community</vt:lpstr>
      <vt:lpstr>Shameless Self-promotion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Mathieu Tablet PC</dc:creator>
  <cp:lastModifiedBy>Joe Humbert</cp:lastModifiedBy>
  <cp:revision>128</cp:revision>
  <dcterms:created xsi:type="dcterms:W3CDTF">2012-04-30T14:12:08Z</dcterms:created>
  <dcterms:modified xsi:type="dcterms:W3CDTF">2012-06-13T13:30:39Z</dcterms:modified>
</cp:coreProperties>
</file>