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36" r:id="rId1"/>
  </p:sldMasterIdLst>
  <p:notesMasterIdLst>
    <p:notesMasterId r:id="rId60"/>
  </p:notesMasterIdLst>
  <p:handoutMasterIdLst>
    <p:handoutMasterId r:id="rId61"/>
  </p:handoutMasterIdLst>
  <p:sldIdLst>
    <p:sldId id="256" r:id="rId2"/>
    <p:sldId id="257" r:id="rId3"/>
    <p:sldId id="261" r:id="rId4"/>
    <p:sldId id="266" r:id="rId5"/>
    <p:sldId id="381" r:id="rId6"/>
    <p:sldId id="273" r:id="rId7"/>
    <p:sldId id="272" r:id="rId8"/>
    <p:sldId id="293" r:id="rId9"/>
    <p:sldId id="377" r:id="rId10"/>
    <p:sldId id="379" r:id="rId11"/>
    <p:sldId id="285" r:id="rId12"/>
    <p:sldId id="380" r:id="rId13"/>
    <p:sldId id="280" r:id="rId14"/>
    <p:sldId id="304" r:id="rId15"/>
    <p:sldId id="303" r:id="rId16"/>
    <p:sldId id="302" r:id="rId17"/>
    <p:sldId id="306" r:id="rId18"/>
    <p:sldId id="366" r:id="rId19"/>
    <p:sldId id="268" r:id="rId20"/>
    <p:sldId id="260" r:id="rId21"/>
    <p:sldId id="382" r:id="rId22"/>
    <p:sldId id="353" r:id="rId23"/>
    <p:sldId id="354" r:id="rId24"/>
    <p:sldId id="383" r:id="rId25"/>
    <p:sldId id="316" r:id="rId26"/>
    <p:sldId id="314" r:id="rId27"/>
    <p:sldId id="313" r:id="rId28"/>
    <p:sldId id="337" r:id="rId29"/>
    <p:sldId id="311" r:id="rId30"/>
    <p:sldId id="326" r:id="rId31"/>
    <p:sldId id="325" r:id="rId32"/>
    <p:sldId id="335" r:id="rId33"/>
    <p:sldId id="336" r:id="rId34"/>
    <p:sldId id="338" r:id="rId35"/>
    <p:sldId id="346" r:id="rId36"/>
    <p:sldId id="347" r:id="rId37"/>
    <p:sldId id="349" r:id="rId38"/>
    <p:sldId id="343" r:id="rId39"/>
    <p:sldId id="344" r:id="rId40"/>
    <p:sldId id="324" r:id="rId41"/>
    <p:sldId id="323" r:id="rId42"/>
    <p:sldId id="321" r:id="rId43"/>
    <p:sldId id="328" r:id="rId44"/>
    <p:sldId id="351" r:id="rId45"/>
    <p:sldId id="327" r:id="rId46"/>
    <p:sldId id="352" r:id="rId47"/>
    <p:sldId id="355" r:id="rId48"/>
    <p:sldId id="361" r:id="rId49"/>
    <p:sldId id="319" r:id="rId50"/>
    <p:sldId id="356" r:id="rId51"/>
    <p:sldId id="374" r:id="rId52"/>
    <p:sldId id="368" r:id="rId53"/>
    <p:sldId id="369" r:id="rId54"/>
    <p:sldId id="384" r:id="rId55"/>
    <p:sldId id="376" r:id="rId56"/>
    <p:sldId id="264" r:id="rId57"/>
    <p:sldId id="375" r:id="rId58"/>
    <p:sldId id="318" r:id="rId5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21" autoAdjust="0"/>
    <p:restoredTop sz="94660"/>
  </p:normalViewPr>
  <p:slideViewPr>
    <p:cSldViewPr>
      <p:cViewPr>
        <p:scale>
          <a:sx n="74" d="100"/>
          <a:sy n="74" d="100"/>
        </p:scale>
        <p:origin x="-1880" y="-5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esProps" Target="presProps.xml"/><Relationship Id="rId64" Type="http://schemas.openxmlformats.org/officeDocument/2006/relationships/viewProps" Target="viewProps.xml"/><Relationship Id="rId65" Type="http://schemas.openxmlformats.org/officeDocument/2006/relationships/theme" Target="theme/theme1.xml"/><Relationship Id="rId66"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notesMaster" Target="notesMasters/notesMaster1.xml"/><Relationship Id="rId61" Type="http://schemas.openxmlformats.org/officeDocument/2006/relationships/handoutMaster" Target="handoutMasters/handoutMaster1.xml"/><Relationship Id="rId62"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97060A51-7E71-493F-ADD9-FD048977DB8E}" type="datetimeFigureOut">
              <a:rPr lang="en-US" smtClean="0"/>
              <a:t>6/15/11</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792BA3D2-B751-438A-B846-FE161295FFCF}" type="slidenum">
              <a:rPr lang="en-US" smtClean="0"/>
              <a:t>‹#›</a:t>
            </a:fld>
            <a:endParaRPr lang="en-US"/>
          </a:p>
        </p:txBody>
      </p:sp>
    </p:spTree>
    <p:extLst>
      <p:ext uri="{BB962C8B-B14F-4D97-AF65-F5344CB8AC3E}">
        <p14:creationId xmlns:p14="http://schemas.microsoft.com/office/powerpoint/2010/main" val="26633222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FFC2F0E8-B551-4962-BD29-764A45423FE4}" type="datetimeFigureOut">
              <a:rPr lang="en-US" smtClean="0"/>
              <a:pPr/>
              <a:t>6/15/11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F2663AF0-9815-465F-941D-363FABE3E6D4}" type="slidenum">
              <a:rPr lang="en-US" smtClean="0"/>
              <a:pPr/>
              <a:t>‹#›</a:t>
            </a:fld>
            <a:endParaRPr lang="en-US"/>
          </a:p>
        </p:txBody>
      </p:sp>
    </p:spTree>
    <p:extLst>
      <p:ext uri="{BB962C8B-B14F-4D97-AF65-F5344CB8AC3E}">
        <p14:creationId xmlns:p14="http://schemas.microsoft.com/office/powerpoint/2010/main" val="3769948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userDrawn="1"/>
        </p:nvSpPr>
        <p:spPr>
          <a:xfrm>
            <a:off x="0" y="4572000"/>
            <a:ext cx="9144000" cy="2286000"/>
          </a:xfrm>
          <a:prstGeom prst="rect">
            <a:avLst/>
          </a:prstGeom>
          <a:gradFill>
            <a:gsLst>
              <a:gs pos="0">
                <a:schemeClr val="accent1">
                  <a:alpha val="70000"/>
                </a:schemeClr>
              </a:gs>
              <a:gs pos="65000">
                <a:schemeClr val="accent1">
                  <a:alpha val="25000"/>
                </a:schemeClr>
              </a:gs>
              <a:gs pos="100000">
                <a:schemeClr val="accent1">
                  <a:tint val="23500"/>
                  <a:satMod val="160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81000" y="2896616"/>
            <a:ext cx="8382000" cy="1599184"/>
          </a:xfrm>
        </p:spPr>
        <p:txBody>
          <a:bodyPr>
            <a:normAutofit/>
          </a:bodyPr>
          <a:lstStyle>
            <a:lvl1pPr>
              <a:defRPr sz="44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81000" y="4648200"/>
            <a:ext cx="8382000" cy="1295400"/>
          </a:xfrm>
        </p:spPr>
        <p:txBody>
          <a:bodyPr>
            <a:normAutofit/>
          </a:bodyPr>
          <a:lstStyle>
            <a:lvl1pPr marL="0" indent="0" algn="ctr">
              <a:buNone/>
              <a:defRPr sz="2800" b="1">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cxnSp>
        <p:nvCxnSpPr>
          <p:cNvPr id="8" name="Straight Connector 7"/>
          <p:cNvCxnSpPr/>
          <p:nvPr userDrawn="1"/>
        </p:nvCxnSpPr>
        <p:spPr>
          <a:xfrm>
            <a:off x="0" y="4572000"/>
            <a:ext cx="9144000" cy="1588"/>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4" name="Picture 2" descr="C:\Users\Mathieu Tablet PC\Desktop\logo_placeholder.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62300" y="152400"/>
            <a:ext cx="2819400" cy="27442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smtClean="0"/>
              <a:t>12th Sakai Conference – Los Angeles, California – June 14-16</a:t>
            </a:r>
            <a:endParaRPr lang="en-US" dirty="0"/>
          </a:p>
        </p:txBody>
      </p:sp>
      <p:sp>
        <p:nvSpPr>
          <p:cNvPr id="6" name="Slide Number Placeholder 5"/>
          <p:cNvSpPr>
            <a:spLocks noGrp="1"/>
          </p:cNvSpPr>
          <p:nvPr>
            <p:ph type="sldNum" sz="quarter" idx="12"/>
          </p:nvPr>
        </p:nvSpPr>
        <p:spPr/>
        <p:txBody>
          <a:bodyPr/>
          <a:lstStyle/>
          <a:p>
            <a:fld id="{83F5E32E-9B84-4DDF-8CCD-7D852433A0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95400"/>
            <a:ext cx="2057400" cy="4830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95400"/>
            <a:ext cx="6019800" cy="4830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smtClean="0"/>
              <a:t>12th Sakai Conference – Los Angeles, California – June 14-16</a:t>
            </a:r>
            <a:endParaRPr lang="en-US" dirty="0"/>
          </a:p>
        </p:txBody>
      </p:sp>
      <p:sp>
        <p:nvSpPr>
          <p:cNvPr id="6" name="Slide Number Placeholder 5"/>
          <p:cNvSpPr>
            <a:spLocks noGrp="1"/>
          </p:cNvSpPr>
          <p:nvPr>
            <p:ph type="sldNum" sz="quarter" idx="12"/>
          </p:nvPr>
        </p:nvSpPr>
        <p:spPr/>
        <p:txBody>
          <a:bodyPr/>
          <a:lstStyle/>
          <a:p>
            <a:fld id="{83F5E32E-9B84-4DDF-8CCD-7D852433A0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smtClean="0"/>
              <a:t>12th Sakai Conference – Los Angeles, California – June 14-16</a:t>
            </a:r>
            <a:endParaRPr lang="en-US" dirty="0"/>
          </a:p>
        </p:txBody>
      </p:sp>
      <p:sp>
        <p:nvSpPr>
          <p:cNvPr id="6" name="Slide Number Placeholder 5"/>
          <p:cNvSpPr>
            <a:spLocks noGrp="1"/>
          </p:cNvSpPr>
          <p:nvPr>
            <p:ph type="sldNum" sz="quarter" idx="12"/>
          </p:nvPr>
        </p:nvSpPr>
        <p:spPr/>
        <p:txBody>
          <a:bodyPr/>
          <a:lstStyle/>
          <a:p>
            <a:fld id="{83F5E32E-9B84-4DDF-8CCD-7D852433A08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100387"/>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16002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dirty="0" smtClean="0"/>
              <a:t>12th Sakai Conference – Los Angeles, California – June 14-16</a:t>
            </a:r>
            <a:endParaRPr lang="en-US" dirty="0"/>
          </a:p>
        </p:txBody>
      </p:sp>
      <p:sp>
        <p:nvSpPr>
          <p:cNvPr id="6" name="Slide Number Placeholder 5"/>
          <p:cNvSpPr>
            <a:spLocks noGrp="1"/>
          </p:cNvSpPr>
          <p:nvPr>
            <p:ph type="sldNum" sz="quarter" idx="12"/>
          </p:nvPr>
        </p:nvSpPr>
        <p:spPr/>
        <p:txBody>
          <a:bodyPr/>
          <a:lstStyle/>
          <a:p>
            <a:fld id="{83F5E32E-9B84-4DDF-8CCD-7D852433A08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371600"/>
            <a:ext cx="41910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1910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dirty="0" smtClean="0"/>
              <a:t>12th Sakai Conference – Los Angeles, California – June 14-16</a:t>
            </a:r>
            <a:endParaRPr lang="en-US" dirty="0"/>
          </a:p>
        </p:txBody>
      </p:sp>
      <p:sp>
        <p:nvSpPr>
          <p:cNvPr id="7" name="Slide Number Placeholder 6"/>
          <p:cNvSpPr>
            <a:spLocks noGrp="1"/>
          </p:cNvSpPr>
          <p:nvPr>
            <p:ph type="sldNum" sz="quarter" idx="12"/>
          </p:nvPr>
        </p:nvSpPr>
        <p:spPr/>
        <p:txBody>
          <a:bodyPr/>
          <a:lstStyle/>
          <a:p>
            <a:fld id="{83F5E32E-9B84-4DDF-8CCD-7D852433A08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04800" y="1371600"/>
            <a:ext cx="41925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04800" y="2057400"/>
            <a:ext cx="4192588" cy="4068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371600"/>
            <a:ext cx="41941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057400"/>
            <a:ext cx="4194175" cy="4068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dirty="0" smtClean="0"/>
              <a:t>12th Sakai Conference – Los Angeles, California – June 14-16</a:t>
            </a:r>
            <a:endParaRPr lang="en-US" dirty="0"/>
          </a:p>
        </p:txBody>
      </p:sp>
      <p:sp>
        <p:nvSpPr>
          <p:cNvPr id="9" name="Slide Number Placeholder 8"/>
          <p:cNvSpPr>
            <a:spLocks noGrp="1"/>
          </p:cNvSpPr>
          <p:nvPr>
            <p:ph type="sldNum" sz="quarter" idx="12"/>
          </p:nvPr>
        </p:nvSpPr>
        <p:spPr/>
        <p:txBody>
          <a:bodyPr/>
          <a:lstStyle/>
          <a:p>
            <a:fld id="{83F5E32E-9B84-4DDF-8CCD-7D852433A08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dirty="0" smtClean="0"/>
              <a:t>12th Sakai Conference – Los Angeles, California – June 14-16</a:t>
            </a:r>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143000" y="6416675"/>
            <a:ext cx="1066800" cy="365125"/>
          </a:xfrm>
          <a:prstGeom prst="rect">
            <a:avLst/>
          </a:prstGeom>
        </p:spPr>
        <p:txBody>
          <a:bodyPr/>
          <a:lstStyle/>
          <a:p>
            <a:r>
              <a:rPr lang="en-US" smtClean="0"/>
              <a:t>July 2009</a:t>
            </a:r>
            <a:endParaRPr lang="en-US"/>
          </a:p>
        </p:txBody>
      </p:sp>
      <p:sp>
        <p:nvSpPr>
          <p:cNvPr id="3" name="Footer Placeholder 2"/>
          <p:cNvSpPr>
            <a:spLocks noGrp="1"/>
          </p:cNvSpPr>
          <p:nvPr>
            <p:ph type="ftr" sz="quarter" idx="11"/>
          </p:nvPr>
        </p:nvSpPr>
        <p:spPr/>
        <p:txBody>
          <a:bodyPr/>
          <a:lstStyle/>
          <a:p>
            <a:r>
              <a:rPr lang="en-US" smtClean="0"/>
              <a:t>10th Sakai Conference - Boston, MA, U.S.A.</a:t>
            </a:r>
            <a:endParaRPr lang="en-US"/>
          </a:p>
        </p:txBody>
      </p:sp>
      <p:sp>
        <p:nvSpPr>
          <p:cNvPr id="4" name="Slide Number Placeholder 3"/>
          <p:cNvSpPr>
            <a:spLocks noGrp="1"/>
          </p:cNvSpPr>
          <p:nvPr>
            <p:ph type="sldNum" sz="quarter" idx="12"/>
          </p:nvPr>
        </p:nvSpPr>
        <p:spPr/>
        <p:txBody>
          <a:bodyPr/>
          <a:lstStyle/>
          <a:p>
            <a:fld id="{83F5E32E-9B84-4DDF-8CCD-7D852433A0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295400"/>
            <a:ext cx="5111750" cy="4830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438400"/>
            <a:ext cx="3008313" cy="3687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smtClean="0"/>
              <a:t>12th Sakai Conference – Los Angeles, California – June 14-16</a:t>
            </a:r>
            <a:endParaRPr lang="en-US" dirty="0"/>
          </a:p>
        </p:txBody>
      </p:sp>
      <p:sp>
        <p:nvSpPr>
          <p:cNvPr id="7" name="Slide Number Placeholder 6"/>
          <p:cNvSpPr>
            <a:spLocks noGrp="1"/>
          </p:cNvSpPr>
          <p:nvPr>
            <p:ph type="sldNum" sz="quarter" idx="12"/>
          </p:nvPr>
        </p:nvSpPr>
        <p:spPr/>
        <p:txBody>
          <a:bodyPr/>
          <a:lstStyle/>
          <a:p>
            <a:fld id="{83F5E32E-9B84-4DDF-8CCD-7D852433A08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295399"/>
            <a:ext cx="5486400" cy="3432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smtClean="0"/>
              <a:t>12th Sakai Conference – Los Angeles, California – June 14-16</a:t>
            </a:r>
            <a:endParaRPr lang="en-US" dirty="0"/>
          </a:p>
        </p:txBody>
      </p:sp>
      <p:sp>
        <p:nvSpPr>
          <p:cNvPr id="7" name="Slide Number Placeholder 6"/>
          <p:cNvSpPr>
            <a:spLocks noGrp="1"/>
          </p:cNvSpPr>
          <p:nvPr>
            <p:ph type="sldNum" sz="quarter" idx="12"/>
          </p:nvPr>
        </p:nvSpPr>
        <p:spPr/>
        <p:txBody>
          <a:bodyPr/>
          <a:lstStyle/>
          <a:p>
            <a:fld id="{83F5E32E-9B84-4DDF-8CCD-7D852433A08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0"/>
            <a:ext cx="9144000" cy="1143000"/>
          </a:xfrm>
          <a:prstGeom prst="rect">
            <a:avLst/>
          </a:prstGeom>
          <a:gradFill>
            <a:gsLst>
              <a:gs pos="0">
                <a:schemeClr val="accent1">
                  <a:alpha val="20000"/>
                </a:schemeClr>
              </a:gs>
              <a:gs pos="50000">
                <a:schemeClr val="accent1">
                  <a:alpha val="10000"/>
                </a:schemeClr>
              </a:gs>
              <a:gs pos="100000">
                <a:schemeClr val="bg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a:off x="1143000" y="6324600"/>
            <a:ext cx="8001000" cy="1588"/>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304800" y="152400"/>
            <a:ext cx="8534400" cy="8382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04800" y="1295400"/>
            <a:ext cx="85344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1143000" y="6416675"/>
            <a:ext cx="7086600" cy="365125"/>
          </a:xfrm>
          <a:prstGeom prst="rect">
            <a:avLst/>
          </a:prstGeom>
        </p:spPr>
        <p:txBody>
          <a:bodyPr vert="horz" lIns="91440" tIns="45720" rIns="91440" bIns="45720" rtlCol="0" anchor="ctr"/>
          <a:lstStyle>
            <a:lvl1pPr algn="ctr">
              <a:defRPr sz="1100" b="1">
                <a:solidFill>
                  <a:schemeClr val="accent1"/>
                </a:solidFill>
              </a:defRPr>
            </a:lvl1pPr>
          </a:lstStyle>
          <a:p>
            <a:r>
              <a:rPr lang="en-US" dirty="0" smtClean="0"/>
              <a:t>12th Sakai Conference – Los Angeles, California – June 14-16</a:t>
            </a:r>
            <a:endParaRPr lang="en-US" dirty="0"/>
          </a:p>
        </p:txBody>
      </p:sp>
      <p:sp>
        <p:nvSpPr>
          <p:cNvPr id="6" name="Slide Number Placeholder 5"/>
          <p:cNvSpPr>
            <a:spLocks noGrp="1"/>
          </p:cNvSpPr>
          <p:nvPr>
            <p:ph type="sldNum" sz="quarter" idx="4"/>
          </p:nvPr>
        </p:nvSpPr>
        <p:spPr>
          <a:xfrm>
            <a:off x="8305800" y="6416675"/>
            <a:ext cx="533400" cy="365125"/>
          </a:xfrm>
          <a:prstGeom prst="rect">
            <a:avLst/>
          </a:prstGeom>
        </p:spPr>
        <p:txBody>
          <a:bodyPr vert="horz" lIns="91440" tIns="45720" rIns="91440" bIns="45720" rtlCol="0" anchor="ctr"/>
          <a:lstStyle>
            <a:lvl1pPr algn="r">
              <a:defRPr sz="1100">
                <a:solidFill>
                  <a:schemeClr val="accent1"/>
                </a:solidFill>
              </a:defRPr>
            </a:lvl1pPr>
          </a:lstStyle>
          <a:p>
            <a:fld id="{83F5E32E-9B84-4DDF-8CCD-7D852433A08B}" type="slidenum">
              <a:rPr lang="en-US" smtClean="0"/>
              <a:pPr/>
              <a:t>‹#›</a:t>
            </a:fld>
            <a:endParaRPr lang="en-US" dirty="0"/>
          </a:p>
        </p:txBody>
      </p:sp>
      <p:cxnSp>
        <p:nvCxnSpPr>
          <p:cNvPr id="9" name="Straight Connector 8"/>
          <p:cNvCxnSpPr/>
          <p:nvPr userDrawn="1"/>
        </p:nvCxnSpPr>
        <p:spPr>
          <a:xfrm>
            <a:off x="0" y="1143000"/>
            <a:ext cx="9144000" cy="1588"/>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3" name="Picture 2" descr="C:\Users\Mathieu Tablet PC\Desktop\logo_placeholder.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28600" y="6019800"/>
            <a:ext cx="782876" cy="7620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hdr="0"/>
  <p:txStyles>
    <p:titleStyle>
      <a:lvl1pPr algn="ctr" defTabSz="914400" rtl="0" eaLnBrk="1" latinLnBrk="0" hangingPunct="1">
        <a:spcBef>
          <a:spcPct val="0"/>
        </a:spcBef>
        <a:buNone/>
        <a:defRPr sz="4400" b="1" kern="1200">
          <a:solidFill>
            <a:schemeClr val="tx2"/>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6"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creencast.com/t/MTlhMGMxMD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3.org/WAI/intro/people-use-web.php" TargetMode="External"/><Relationship Id="rId3" Type="http://schemas.openxmlformats.org/officeDocument/2006/relationships/hyperlink" Target="http://webaim.org/article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iuadapts.indiana.edu/" TargetMode="External"/><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hyperlink" Target="mailto:iuadapts@indiana.edu"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ccess-board.gov/508.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onfluence.sakaiproject.org/display/2ACC/Accessibility+Working+Group" TargetMode="External"/><Relationship Id="rId3" Type="http://schemas.openxmlformats.org/officeDocument/2006/relationships/image" Target="../media/image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da.gov/anprm2010/web%20anprm_2010.htm"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3.org/WAI/guid-tech.html"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3.org/TR/WCAG20/"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ebaim.org/standards/wcag/checklist" TargetMode="External"/><Relationship Id="rId3" Type="http://schemas.openxmlformats.org/officeDocument/2006/relationships/hyperlink" Target="http://webaim.org/standards/508/checklist"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accessibility@collab.sakaiproject.org" TargetMode="External"/><Relationship Id="rId3" Type="http://schemas.openxmlformats.org/officeDocument/2006/relationships/hyperlink" Target="http://collab.sakaiproject.org/mailman/listinfo/accessibility"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onfluence.sakaiproject.org/display/2ACC/Accessibility+Resources+Listi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Sakai Accessibility Working Group</a:t>
            </a:r>
            <a:endParaRPr lang="en-US" dirty="0"/>
          </a:p>
        </p:txBody>
      </p:sp>
      <p:sp>
        <p:nvSpPr>
          <p:cNvPr id="3" name="Subtitle 2"/>
          <p:cNvSpPr>
            <a:spLocks noGrp="1"/>
          </p:cNvSpPr>
          <p:nvPr>
            <p:ph type="subTitle" idx="1"/>
          </p:nvPr>
        </p:nvSpPr>
        <p:spPr/>
        <p:txBody>
          <a:bodyPr>
            <a:normAutofit/>
          </a:bodyPr>
          <a:lstStyle/>
          <a:p>
            <a:r>
              <a:rPr lang="en-US" dirty="0" smtClean="0"/>
              <a:t>Brian Richwine, Accessibility Working Group Lead, </a:t>
            </a:r>
          </a:p>
          <a:p>
            <a:r>
              <a:rPr lang="en-US" dirty="0" smtClean="0"/>
              <a:t>Indiana University</a:t>
            </a:r>
          </a:p>
          <a:p>
            <a:endParaRPr lang="en-US" dirty="0"/>
          </a:p>
        </p:txBody>
      </p:sp>
      <p:pic>
        <p:nvPicPr>
          <p:cNvPr id="7" name="Picture 3"/>
          <p:cNvPicPr>
            <a:picLocks noChangeAspect="1" noChangeArrowheads="1"/>
          </p:cNvPicPr>
          <p:nvPr/>
        </p:nvPicPr>
        <p:blipFill>
          <a:blip r:embed="rId2" cstate="print"/>
          <a:srcRect/>
          <a:stretch>
            <a:fillRect/>
          </a:stretch>
        </p:blipFill>
        <p:spPr bwMode="auto">
          <a:xfrm>
            <a:off x="4152900" y="6228784"/>
            <a:ext cx="838200" cy="295275"/>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Adaptive Technology – OS Features</a:t>
            </a:r>
            <a:endParaRPr lang="en-US" dirty="0"/>
          </a:p>
        </p:txBody>
      </p:sp>
      <p:sp>
        <p:nvSpPr>
          <p:cNvPr id="2" name="Content Placeholder 1"/>
          <p:cNvSpPr>
            <a:spLocks noGrp="1"/>
          </p:cNvSpPr>
          <p:nvPr>
            <p:ph idx="1"/>
          </p:nvPr>
        </p:nvSpPr>
        <p:spPr/>
        <p:txBody>
          <a:bodyPr/>
          <a:lstStyle/>
          <a:p>
            <a:r>
              <a:rPr lang="en-US" dirty="0" smtClean="0"/>
              <a:t>High Contrast Display Modes</a:t>
            </a:r>
          </a:p>
          <a:p>
            <a:r>
              <a:rPr lang="en-US" dirty="0" smtClean="0"/>
              <a:t>Screen Magnification</a:t>
            </a:r>
          </a:p>
          <a:p>
            <a:r>
              <a:rPr lang="en-US" dirty="0" smtClean="0"/>
              <a:t>Voice Recognition</a:t>
            </a:r>
          </a:p>
          <a:p>
            <a:r>
              <a:rPr lang="en-US" dirty="0" smtClean="0"/>
              <a:t>On Screen Keyboards</a:t>
            </a:r>
          </a:p>
          <a:p>
            <a:r>
              <a:rPr lang="en-US" dirty="0" smtClean="0"/>
              <a:t>Keyboard Settings (Sticky Keys, etc.)</a:t>
            </a:r>
          </a:p>
          <a:p>
            <a:r>
              <a:rPr lang="en-US" dirty="0" smtClean="0"/>
              <a:t>Pointer Settings (Mouse, Input Text Caret)</a:t>
            </a:r>
          </a:p>
          <a:p>
            <a:r>
              <a:rPr lang="en-US" dirty="0"/>
              <a:t>Visual indication of system alerts</a:t>
            </a:r>
          </a:p>
          <a:p>
            <a:endParaRPr lang="en-US" dirty="0" smtClean="0"/>
          </a:p>
          <a:p>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10</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688163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Adaptive Technology - Software</a:t>
            </a:r>
            <a:endParaRPr lang="en-US" dirty="0"/>
          </a:p>
        </p:txBody>
      </p:sp>
      <p:sp>
        <p:nvSpPr>
          <p:cNvPr id="2" name="Content Placeholder 1"/>
          <p:cNvSpPr>
            <a:spLocks noGrp="1"/>
          </p:cNvSpPr>
          <p:nvPr>
            <p:ph idx="1"/>
          </p:nvPr>
        </p:nvSpPr>
        <p:spPr/>
        <p:txBody>
          <a:bodyPr/>
          <a:lstStyle/>
          <a:p>
            <a:r>
              <a:rPr lang="en-US" dirty="0" smtClean="0"/>
              <a:t>Screen </a:t>
            </a:r>
            <a:r>
              <a:rPr lang="en-US" dirty="0"/>
              <a:t>Magnifiers</a:t>
            </a:r>
          </a:p>
          <a:p>
            <a:r>
              <a:rPr lang="en-US" dirty="0"/>
              <a:t>Screen </a:t>
            </a:r>
            <a:r>
              <a:rPr lang="en-US" dirty="0" smtClean="0"/>
              <a:t>Readers</a:t>
            </a:r>
          </a:p>
          <a:p>
            <a:r>
              <a:rPr lang="en-US" dirty="0"/>
              <a:t>Voice </a:t>
            </a:r>
            <a:r>
              <a:rPr lang="en-US" dirty="0" smtClean="0"/>
              <a:t>Recognition</a:t>
            </a:r>
          </a:p>
          <a:p>
            <a:r>
              <a:rPr lang="en-US" dirty="0" smtClean="0"/>
              <a:t>Reading / Writing Assistance</a:t>
            </a:r>
            <a:endParaRPr lang="en-US" dirty="0"/>
          </a:p>
          <a:p>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11</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1295400"/>
            <a:ext cx="1885950"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524000"/>
            <a:ext cx="1252603"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3733800"/>
            <a:ext cx="1905000" cy="227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4038600"/>
            <a:ext cx="1981200" cy="223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14750" y="4562475"/>
            <a:ext cx="238125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2295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Adaptive Technology – Browser</a:t>
            </a:r>
            <a:endParaRPr lang="en-US" dirty="0"/>
          </a:p>
        </p:txBody>
      </p:sp>
      <p:sp>
        <p:nvSpPr>
          <p:cNvPr id="2" name="Content Placeholder 1"/>
          <p:cNvSpPr>
            <a:spLocks noGrp="1"/>
          </p:cNvSpPr>
          <p:nvPr>
            <p:ph idx="1"/>
          </p:nvPr>
        </p:nvSpPr>
        <p:spPr/>
        <p:txBody>
          <a:bodyPr/>
          <a:lstStyle/>
          <a:p>
            <a:r>
              <a:rPr lang="en-US" dirty="0" smtClean="0"/>
              <a:t>Page Zoom</a:t>
            </a:r>
          </a:p>
          <a:p>
            <a:r>
              <a:rPr lang="en-US" dirty="0" smtClean="0"/>
              <a:t>Text Enlargement</a:t>
            </a:r>
          </a:p>
          <a:p>
            <a:r>
              <a:rPr lang="en-US" dirty="0" smtClean="0"/>
              <a:t>Font Substitution</a:t>
            </a:r>
          </a:p>
          <a:p>
            <a:r>
              <a:rPr lang="en-US" dirty="0" smtClean="0"/>
              <a:t>Caret Browsing Mode</a:t>
            </a:r>
          </a:p>
          <a:p>
            <a:r>
              <a:rPr lang="en-US" dirty="0" smtClean="0"/>
              <a:t>Semantic Navigation</a:t>
            </a:r>
          </a:p>
          <a:p>
            <a:r>
              <a:rPr lang="en-US" dirty="0" smtClean="0"/>
              <a:t>Custom CSS</a:t>
            </a:r>
          </a:p>
          <a:p>
            <a:r>
              <a:rPr lang="en-US" dirty="0" smtClean="0"/>
              <a:t>Ad Blockers / Script Disabling</a:t>
            </a:r>
          </a:p>
          <a:p>
            <a:endParaRPr lang="en-US" dirty="0"/>
          </a:p>
          <a:p>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12</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3086975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Adaptive Technology - App Features</a:t>
            </a:r>
            <a:endParaRPr lang="en-US" dirty="0"/>
          </a:p>
        </p:txBody>
      </p:sp>
      <p:sp>
        <p:nvSpPr>
          <p:cNvPr id="2" name="Content Placeholder 1"/>
          <p:cNvSpPr>
            <a:spLocks noGrp="1"/>
          </p:cNvSpPr>
          <p:nvPr>
            <p:ph idx="1"/>
          </p:nvPr>
        </p:nvSpPr>
        <p:spPr/>
        <p:txBody>
          <a:bodyPr/>
          <a:lstStyle/>
          <a:p>
            <a:r>
              <a:rPr lang="en-US" dirty="0" smtClean="0"/>
              <a:t>Synchronous </a:t>
            </a:r>
            <a:r>
              <a:rPr lang="en-US" dirty="0"/>
              <a:t>closed / open captions for video</a:t>
            </a:r>
          </a:p>
          <a:p>
            <a:r>
              <a:rPr lang="en-US" dirty="0" smtClean="0"/>
              <a:t>Visual </a:t>
            </a:r>
            <a:r>
              <a:rPr lang="en-US" dirty="0"/>
              <a:t>indication of system alerts</a:t>
            </a:r>
          </a:p>
          <a:p>
            <a:r>
              <a:rPr lang="en-US" dirty="0" smtClean="0"/>
              <a:t>Remote transcription</a:t>
            </a:r>
          </a:p>
          <a:p>
            <a:r>
              <a:rPr lang="en-US" dirty="0" smtClean="0"/>
              <a:t>Accessible content creation</a:t>
            </a:r>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13</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314314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Screen-Reading Software</a:t>
            </a:r>
            <a:endParaRPr lang="en-US" dirty="0"/>
          </a:p>
        </p:txBody>
      </p:sp>
      <p:sp>
        <p:nvSpPr>
          <p:cNvPr id="2" name="Content Placeholder 1"/>
          <p:cNvSpPr>
            <a:spLocks noGrp="1"/>
          </p:cNvSpPr>
          <p:nvPr>
            <p:ph idx="1"/>
          </p:nvPr>
        </p:nvSpPr>
        <p:spPr/>
        <p:txBody>
          <a:bodyPr>
            <a:normAutofit fontScale="70000" lnSpcReduction="20000"/>
          </a:bodyPr>
          <a:lstStyle/>
          <a:p>
            <a:pPr marL="0" indent="0">
              <a:spcAft>
                <a:spcPts val="600"/>
              </a:spcAft>
              <a:buNone/>
            </a:pPr>
            <a:r>
              <a:rPr lang="en-US" dirty="0"/>
              <a:t>Screen reading programs help low vision or blind users complete tasks such as browsing the Web, sending and reading e-mail, utilizing spreadsheets, and accessing databases.</a:t>
            </a:r>
          </a:p>
          <a:p>
            <a:pPr marL="0" indent="0">
              <a:spcAft>
                <a:spcPts val="600"/>
              </a:spcAft>
              <a:buNone/>
            </a:pPr>
            <a:r>
              <a:rPr lang="en-US" dirty="0"/>
              <a:t>Screen readers work alongside popular applications, reading information on the computer screen using synthesized speech. Screen readers can provide Braille output to refreshable Braille displays in addition to, or instead of, speech.</a:t>
            </a:r>
          </a:p>
          <a:p>
            <a:pPr marL="0" indent="0">
              <a:spcBef>
                <a:spcPts val="0"/>
              </a:spcBef>
              <a:buNone/>
            </a:pPr>
            <a:r>
              <a:rPr lang="en-US" dirty="0"/>
              <a:t>An array of features and customizable options </a:t>
            </a:r>
          </a:p>
          <a:p>
            <a:pPr marL="0" indent="0">
              <a:spcBef>
                <a:spcPts val="0"/>
              </a:spcBef>
              <a:buNone/>
            </a:pPr>
            <a:r>
              <a:rPr lang="en-US" dirty="0"/>
              <a:t>let users tailor a screen reader to their individual </a:t>
            </a:r>
          </a:p>
          <a:p>
            <a:pPr marL="0" indent="0">
              <a:spcBef>
                <a:spcPts val="0"/>
              </a:spcBef>
              <a:spcAft>
                <a:spcPts val="600"/>
              </a:spcAft>
              <a:buNone/>
            </a:pPr>
            <a:r>
              <a:rPr lang="en-US" dirty="0"/>
              <a:t>needs, preferences, and skill level.</a:t>
            </a:r>
          </a:p>
          <a:p>
            <a:pPr marL="0" indent="0">
              <a:buNone/>
            </a:pPr>
            <a:r>
              <a:rPr lang="en-US" dirty="0"/>
              <a:t>An example screen reader is JAWS by Freedom</a:t>
            </a:r>
          </a:p>
          <a:p>
            <a:pPr marL="0" indent="0">
              <a:spcBef>
                <a:spcPts val="0"/>
              </a:spcBef>
              <a:buNone/>
            </a:pPr>
            <a:r>
              <a:rPr lang="en-US" dirty="0"/>
              <a:t>Scientific.</a:t>
            </a:r>
          </a:p>
        </p:txBody>
      </p:sp>
      <p:sp>
        <p:nvSpPr>
          <p:cNvPr id="5" name="Slide Number Placeholder 4"/>
          <p:cNvSpPr>
            <a:spLocks noGrp="1"/>
          </p:cNvSpPr>
          <p:nvPr>
            <p:ph type="sldNum" sz="quarter" idx="12"/>
          </p:nvPr>
        </p:nvSpPr>
        <p:spPr/>
        <p:txBody>
          <a:bodyPr/>
          <a:lstStyle/>
          <a:p>
            <a:fld id="{83F5E32E-9B84-4DDF-8CCD-7D852433A08B}" type="slidenum">
              <a:rPr lang="en-US" smtClean="0"/>
              <a:pPr/>
              <a:t>14</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4111336"/>
            <a:ext cx="2068238" cy="209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4972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Screen-Reader Demo</a:t>
            </a:r>
          </a:p>
        </p:txBody>
      </p:sp>
      <p:sp>
        <p:nvSpPr>
          <p:cNvPr id="2" name="Content Placeholder 1"/>
          <p:cNvSpPr>
            <a:spLocks noGrp="1"/>
          </p:cNvSpPr>
          <p:nvPr>
            <p:ph idx="1"/>
          </p:nvPr>
        </p:nvSpPr>
        <p:spPr/>
        <p:txBody>
          <a:bodyPr/>
          <a:lstStyle/>
          <a:p>
            <a:pPr marL="0" indent="0">
              <a:buNone/>
            </a:pPr>
            <a:endParaRPr lang="en-US" dirty="0" smtClean="0"/>
          </a:p>
          <a:p>
            <a:pPr marL="0" indent="0">
              <a:buNone/>
            </a:pPr>
            <a:r>
              <a:rPr lang="en-US" dirty="0" smtClean="0"/>
              <a:t>Here is a 4 minute video of Mary Stores using Sakai 2.7 with the JAWS Screen-Reading Software</a:t>
            </a:r>
          </a:p>
          <a:p>
            <a:pPr marL="0" indent="0">
              <a:buNone/>
            </a:pPr>
            <a:endParaRPr lang="en-US" dirty="0"/>
          </a:p>
          <a:p>
            <a:pPr marL="0" indent="0">
              <a:buNone/>
            </a:pPr>
            <a:r>
              <a:rPr lang="en-US" dirty="0">
                <a:hlinkClick r:id="rId2"/>
              </a:rPr>
              <a:t>http://</a:t>
            </a:r>
            <a:r>
              <a:rPr lang="en-US" dirty="0" smtClean="0">
                <a:hlinkClick r:id="rId2"/>
              </a:rPr>
              <a:t>www.screencast.com/t/MTlhMGMxMDg</a:t>
            </a:r>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15</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377153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Screen-Reader Demo</a:t>
            </a:r>
          </a:p>
        </p:txBody>
      </p:sp>
      <p:sp>
        <p:nvSpPr>
          <p:cNvPr id="2" name="Content Placeholder 1"/>
          <p:cNvSpPr>
            <a:spLocks noGrp="1"/>
          </p:cNvSpPr>
          <p:nvPr>
            <p:ph idx="1"/>
          </p:nvPr>
        </p:nvSpPr>
        <p:spPr>
          <a:xfrm>
            <a:off x="304800" y="2667000"/>
            <a:ext cx="8534400" cy="3505200"/>
          </a:xfrm>
        </p:spPr>
        <p:txBody>
          <a:bodyPr/>
          <a:lstStyle/>
          <a:p>
            <a:pPr marL="0" indent="0" algn="ctr">
              <a:buNone/>
            </a:pPr>
            <a:r>
              <a:rPr lang="en-US" dirty="0" smtClean="0"/>
              <a:t>What did you get from that video?</a:t>
            </a:r>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16</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1539972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Screen-Reader Demo</a:t>
            </a:r>
          </a:p>
        </p:txBody>
      </p:sp>
      <p:sp>
        <p:nvSpPr>
          <p:cNvPr id="2" name="Content Placeholder 1"/>
          <p:cNvSpPr>
            <a:spLocks noGrp="1"/>
          </p:cNvSpPr>
          <p:nvPr>
            <p:ph idx="1"/>
          </p:nvPr>
        </p:nvSpPr>
        <p:spPr>
          <a:xfrm>
            <a:off x="304800" y="2286000"/>
            <a:ext cx="8534400" cy="2819400"/>
          </a:xfrm>
        </p:spPr>
        <p:txBody>
          <a:bodyPr/>
          <a:lstStyle/>
          <a:p>
            <a:r>
              <a:rPr lang="en-US" dirty="0" smtClean="0"/>
              <a:t>Sakai is </a:t>
            </a:r>
            <a:r>
              <a:rPr lang="en-US" i="1" dirty="0" smtClean="0"/>
              <a:t>mostly</a:t>
            </a:r>
            <a:r>
              <a:rPr lang="en-US" dirty="0" smtClean="0"/>
              <a:t> accessible</a:t>
            </a:r>
          </a:p>
          <a:p>
            <a:r>
              <a:rPr lang="en-US" dirty="0" smtClean="0"/>
              <a:t>Screen-reader users usually don’t read a page through from top to bottom to find what they are looking for</a:t>
            </a:r>
          </a:p>
          <a:p>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17</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681752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More Disability Awareness</a:t>
            </a:r>
            <a:endParaRPr lang="en-US" dirty="0"/>
          </a:p>
        </p:txBody>
      </p:sp>
      <p:sp>
        <p:nvSpPr>
          <p:cNvPr id="2" name="Content Placeholder 1"/>
          <p:cNvSpPr>
            <a:spLocks noGrp="1"/>
          </p:cNvSpPr>
          <p:nvPr>
            <p:ph idx="1"/>
          </p:nvPr>
        </p:nvSpPr>
        <p:spPr/>
        <p:txBody>
          <a:bodyPr/>
          <a:lstStyle/>
          <a:p>
            <a:pPr>
              <a:spcAft>
                <a:spcPts val="1200"/>
              </a:spcAft>
            </a:pPr>
            <a:r>
              <a:rPr lang="en-US" dirty="0"/>
              <a:t>How People with Disabilities Use the Web: </a:t>
            </a:r>
            <a:r>
              <a:rPr lang="en-US" dirty="0">
                <a:hlinkClick r:id="rId2"/>
              </a:rPr>
              <a:t>http://www.w3.org/WAI/intro/people-use-web.php</a:t>
            </a:r>
            <a:r>
              <a:rPr lang="en-US" dirty="0"/>
              <a:t> </a:t>
            </a:r>
            <a:endParaRPr lang="en-US" dirty="0" smtClean="0"/>
          </a:p>
          <a:p>
            <a:pPr>
              <a:spcAft>
                <a:spcPts val="1200"/>
              </a:spcAft>
            </a:pPr>
            <a:r>
              <a:rPr lang="en-US" dirty="0" smtClean="0"/>
              <a:t>Web Accessibility: The User’s Perspective</a:t>
            </a:r>
            <a:br>
              <a:rPr lang="en-US" dirty="0" smtClean="0"/>
            </a:br>
            <a:r>
              <a:rPr lang="en-US" dirty="0" err="1" smtClean="0"/>
              <a:t>WebAIM</a:t>
            </a:r>
            <a:r>
              <a:rPr lang="en-US" dirty="0"/>
              <a:t>: </a:t>
            </a:r>
            <a:r>
              <a:rPr lang="en-US" dirty="0">
                <a:hlinkClick r:id="rId3"/>
              </a:rPr>
              <a:t>http://webaim.org/articles/</a:t>
            </a:r>
            <a:endParaRPr lang="en-US" dirty="0"/>
          </a:p>
          <a:p>
            <a:pPr marL="0" indent="0">
              <a:spcAft>
                <a:spcPts val="1200"/>
              </a:spcAft>
              <a:buNone/>
            </a:pPr>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18</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192639240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How is Web Accessibility Achieved?</a:t>
            </a:r>
            <a:endParaRPr lang="en-US" dirty="0"/>
          </a:p>
        </p:txBody>
      </p:sp>
      <p:sp>
        <p:nvSpPr>
          <p:cNvPr id="2" name="Content Placeholder 1"/>
          <p:cNvSpPr>
            <a:spLocks noGrp="1"/>
          </p:cNvSpPr>
          <p:nvPr>
            <p:ph idx="1"/>
          </p:nvPr>
        </p:nvSpPr>
        <p:spPr>
          <a:xfrm>
            <a:off x="381000" y="1295400"/>
            <a:ext cx="8534400" cy="4953000"/>
          </a:xfrm>
        </p:spPr>
        <p:txBody>
          <a:bodyPr>
            <a:normAutofit/>
          </a:bodyPr>
          <a:lstStyle/>
          <a:p>
            <a:pPr marL="0" indent="0">
              <a:buNone/>
            </a:pPr>
            <a:endParaRPr lang="en-US" sz="900" dirty="0" smtClean="0"/>
          </a:p>
          <a:p>
            <a:pPr marL="0" indent="0">
              <a:buNone/>
            </a:pPr>
            <a:endParaRPr lang="en-US" sz="900" dirty="0"/>
          </a:p>
          <a:p>
            <a:pPr marL="0" indent="0">
              <a:buNone/>
            </a:pPr>
            <a:r>
              <a:rPr lang="en-US" dirty="0" smtClean="0"/>
              <a:t>Accessibility </a:t>
            </a:r>
            <a:r>
              <a:rPr lang="en-US" dirty="0"/>
              <a:t>is accomplished by </a:t>
            </a:r>
            <a:r>
              <a:rPr lang="en-US" dirty="0" smtClean="0"/>
              <a:t>mindfully designing </a:t>
            </a:r>
            <a:r>
              <a:rPr lang="en-US" dirty="0"/>
              <a:t>software </a:t>
            </a:r>
            <a:r>
              <a:rPr lang="en-US" dirty="0" smtClean="0"/>
              <a:t>to accommodate </a:t>
            </a:r>
            <a:r>
              <a:rPr lang="en-US" dirty="0"/>
              <a:t>the widest range of users, including those with disabilities. </a:t>
            </a:r>
          </a:p>
          <a:p>
            <a:pPr marL="0" indent="0">
              <a:buNone/>
            </a:pPr>
            <a:endParaRPr lang="en-US" dirty="0"/>
          </a:p>
          <a:p>
            <a:endParaRPr lang="en-US" dirty="0" smtClean="0"/>
          </a:p>
        </p:txBody>
      </p:sp>
      <p:sp>
        <p:nvSpPr>
          <p:cNvPr id="5" name="Slide Number Placeholder 4"/>
          <p:cNvSpPr>
            <a:spLocks noGrp="1"/>
          </p:cNvSpPr>
          <p:nvPr>
            <p:ph type="sldNum" sz="quarter" idx="12"/>
          </p:nvPr>
        </p:nvSpPr>
        <p:spPr/>
        <p:txBody>
          <a:bodyPr/>
          <a:lstStyle/>
          <a:p>
            <a:fld id="{83F5E32E-9B84-4DDF-8CCD-7D852433A08B}" type="slidenum">
              <a:rPr lang="en-US" smtClean="0"/>
              <a:pPr/>
              <a:t>19</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940818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About the Presenter</a:t>
            </a:r>
            <a:endParaRPr lang="en-US" dirty="0"/>
          </a:p>
        </p:txBody>
      </p:sp>
      <p:sp>
        <p:nvSpPr>
          <p:cNvPr id="2" name="Content Placeholder 1"/>
          <p:cNvSpPr>
            <a:spLocks noGrp="1"/>
          </p:cNvSpPr>
          <p:nvPr>
            <p:ph idx="1"/>
          </p:nvPr>
        </p:nvSpPr>
        <p:spPr>
          <a:xfrm>
            <a:off x="0" y="1219200"/>
            <a:ext cx="9144000" cy="5410200"/>
          </a:xfrm>
        </p:spPr>
        <p:txBody>
          <a:bodyPr>
            <a:normAutofit fontScale="32500" lnSpcReduction="20000"/>
          </a:bodyPr>
          <a:lstStyle/>
          <a:p>
            <a:pPr marL="0" indent="0">
              <a:buNone/>
            </a:pPr>
            <a:r>
              <a:rPr lang="en-US" sz="6200" b="1" dirty="0" smtClean="0"/>
              <a:t>About the Presenter</a:t>
            </a:r>
            <a:endParaRPr lang="en-US" sz="6200" b="1" dirty="0"/>
          </a:p>
          <a:p>
            <a:pPr marL="287338" indent="0">
              <a:buNone/>
            </a:pPr>
            <a:r>
              <a:rPr lang="en-US" sz="6200" dirty="0" smtClean="0"/>
              <a:t>Brian Richwine, has a BSEE from Kettering University (’91) and has worked for the Adaptive Technology and Accessibility Center (ATAC) at Indiana University for 10+ years. Brian has been the lead of the Sakai Accessibility Working Group for 1.5 years.</a:t>
            </a:r>
            <a:endParaRPr lang="en-US" sz="3100" dirty="0" smtClean="0"/>
          </a:p>
          <a:p>
            <a:pPr marL="287338" indent="0">
              <a:buNone/>
            </a:pPr>
            <a:endParaRPr lang="en-US" sz="3100" b="1" dirty="0" smtClean="0"/>
          </a:p>
          <a:p>
            <a:pPr marL="0" indent="0">
              <a:buNone/>
            </a:pPr>
            <a:r>
              <a:rPr lang="en-US" sz="6200" b="1" dirty="0" smtClean="0"/>
              <a:t>About the </a:t>
            </a:r>
            <a:r>
              <a:rPr lang="en-US" sz="6200" dirty="0"/>
              <a:t>Adaptive Technology and Accessibility </a:t>
            </a:r>
            <a:r>
              <a:rPr lang="en-US" sz="6200" dirty="0" smtClean="0"/>
              <a:t>Centers</a:t>
            </a:r>
            <a:endParaRPr lang="en-US" sz="6200" b="1" dirty="0"/>
          </a:p>
          <a:p>
            <a:pPr marL="287338" indent="0">
              <a:buNone/>
            </a:pPr>
            <a:r>
              <a:rPr lang="en-US" sz="6200" dirty="0"/>
              <a:t>The Adaptive Technology and Accessibility </a:t>
            </a:r>
            <a:r>
              <a:rPr lang="en-US" sz="6200" dirty="0" smtClean="0"/>
              <a:t>Center </a:t>
            </a:r>
            <a:r>
              <a:rPr lang="en-US" sz="6200" dirty="0"/>
              <a:t>(ATAC) is part of the University Information and Technology Services (UITS) at Indiana University. The ATAC serves students, faculty and staff with and without disabilities by providing access to specialized adaptive technologies that help with reading, writing, studying, and information access.</a:t>
            </a:r>
            <a:r>
              <a:rPr lang="en-US" sz="3100" dirty="0"/>
              <a:t> </a:t>
            </a:r>
          </a:p>
          <a:p>
            <a:pPr marL="287338" indent="0">
              <a:buNone/>
            </a:pPr>
            <a:endParaRPr lang="en-US" sz="3100" dirty="0" smtClean="0"/>
          </a:p>
          <a:p>
            <a:pPr marL="287338" indent="0">
              <a:buNone/>
            </a:pPr>
            <a:r>
              <a:rPr lang="en-US" sz="6200" dirty="0" smtClean="0"/>
              <a:t>The ATAC also promotes IT accessibility through performing accessibility evaluations, giving presentations, working on campus and professional committees, and providing other guidance as requested.</a:t>
            </a:r>
            <a:endParaRPr lang="en-US" sz="3100" dirty="0"/>
          </a:p>
          <a:p>
            <a:pPr marL="287338" indent="0">
              <a:buNone/>
            </a:pPr>
            <a:endParaRPr lang="en-US" sz="1700" dirty="0"/>
          </a:p>
          <a:p>
            <a:pPr marL="287338" indent="0">
              <a:buNone/>
            </a:pPr>
            <a:r>
              <a:rPr lang="en-US" sz="4300" dirty="0" smtClean="0"/>
              <a:t>                Margaret </a:t>
            </a:r>
            <a:r>
              <a:rPr lang="en-US" sz="4300" dirty="0"/>
              <a:t>Londergan, </a:t>
            </a:r>
            <a:r>
              <a:rPr lang="en-US" sz="4300" dirty="0" smtClean="0"/>
              <a:t>Director</a:t>
            </a:r>
          </a:p>
          <a:p>
            <a:pPr marL="287338" indent="0">
              <a:buNone/>
            </a:pPr>
            <a:r>
              <a:rPr lang="en-US" sz="4300" dirty="0"/>
              <a:t> </a:t>
            </a:r>
            <a:r>
              <a:rPr lang="en-US" sz="4300" dirty="0" smtClean="0"/>
              <a:t>           </a:t>
            </a:r>
            <a:r>
              <a:rPr lang="en-US" sz="4300" dirty="0"/>
              <a:t> </a:t>
            </a:r>
            <a:r>
              <a:rPr lang="en-US" sz="4300" dirty="0" smtClean="0"/>
              <a:t>   </a:t>
            </a:r>
            <a:r>
              <a:rPr lang="en-US" sz="4300" dirty="0" smtClean="0">
                <a:hlinkClick r:id="rId2"/>
              </a:rPr>
              <a:t>iuadapts@indiana.edu</a:t>
            </a:r>
            <a:endParaRPr lang="en-US" sz="4300" dirty="0" smtClean="0"/>
          </a:p>
          <a:p>
            <a:pPr marL="287338" indent="0">
              <a:buNone/>
            </a:pPr>
            <a:r>
              <a:rPr lang="en-US" sz="4300" dirty="0" smtClean="0"/>
              <a:t>             </a:t>
            </a:r>
            <a:r>
              <a:rPr lang="en-US" sz="4300" dirty="0"/>
              <a:t> </a:t>
            </a:r>
            <a:r>
              <a:rPr lang="en-US" sz="4300" dirty="0" smtClean="0"/>
              <a:t>  </a:t>
            </a:r>
            <a:r>
              <a:rPr lang="en-US" sz="4300" dirty="0" smtClean="0">
                <a:hlinkClick r:id="rId3"/>
              </a:rPr>
              <a:t>http</a:t>
            </a:r>
            <a:r>
              <a:rPr lang="en-US" sz="4300" dirty="0">
                <a:hlinkClick r:id="rId3"/>
              </a:rPr>
              <a:t>://iuadapts.indiana.edu/</a:t>
            </a:r>
            <a:endParaRPr lang="en-US" sz="4300" dirty="0"/>
          </a:p>
          <a:p>
            <a:pPr marL="287338" indent="0">
              <a:buNone/>
            </a:pPr>
            <a:r>
              <a:rPr lang="en-US" sz="4300" dirty="0" smtClean="0"/>
              <a:t>                (</a:t>
            </a:r>
            <a:r>
              <a:rPr lang="en-US" sz="4300" dirty="0"/>
              <a:t>812) 856-4112</a:t>
            </a:r>
          </a:p>
          <a:p>
            <a:endParaRPr lang="en-US" dirty="0" smtClean="0"/>
          </a:p>
        </p:txBody>
      </p:sp>
      <p:sp>
        <p:nvSpPr>
          <p:cNvPr id="5" name="Slide Number Placeholder 4"/>
          <p:cNvSpPr>
            <a:spLocks noGrp="1"/>
          </p:cNvSpPr>
          <p:nvPr>
            <p:ph type="sldNum" sz="quarter" idx="12"/>
          </p:nvPr>
        </p:nvSpPr>
        <p:spPr/>
        <p:txBody>
          <a:bodyPr/>
          <a:lstStyle/>
          <a:p>
            <a:fld id="{83F5E32E-9B84-4DDF-8CCD-7D852433A08B}" type="slidenum">
              <a:rPr lang="en-US" smtClean="0"/>
              <a:pPr/>
              <a:t>2</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pic>
        <p:nvPicPr>
          <p:cNvPr id="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77000" y="5191369"/>
            <a:ext cx="980831" cy="980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5152733"/>
            <a:ext cx="1191588" cy="980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Sakai Accessibility Working Group</a:t>
            </a:r>
          </a:p>
        </p:txBody>
      </p:sp>
      <p:sp>
        <p:nvSpPr>
          <p:cNvPr id="2" name="Content Placeholder 1"/>
          <p:cNvSpPr>
            <a:spLocks noGrp="1"/>
          </p:cNvSpPr>
          <p:nvPr>
            <p:ph idx="1"/>
          </p:nvPr>
        </p:nvSpPr>
        <p:spPr/>
        <p:txBody>
          <a:bodyPr/>
          <a:lstStyle/>
          <a:p>
            <a:pPr marL="0" indent="0">
              <a:buNone/>
            </a:pPr>
            <a:r>
              <a:rPr lang="en-US" dirty="0" smtClean="0"/>
              <a:t>What the AWG does:</a:t>
            </a:r>
          </a:p>
          <a:p>
            <a:r>
              <a:rPr lang="en-US" dirty="0" smtClean="0"/>
              <a:t>Accessibility consulting to the Sakai Community</a:t>
            </a:r>
          </a:p>
          <a:p>
            <a:r>
              <a:rPr lang="en-US" dirty="0" smtClean="0"/>
              <a:t>Performs accessibility reviews</a:t>
            </a:r>
          </a:p>
          <a:p>
            <a:r>
              <a:rPr lang="en-US" dirty="0" smtClean="0"/>
              <a:t>Tracks accessibility issues (+ writes JIRAs)</a:t>
            </a:r>
          </a:p>
          <a:p>
            <a:r>
              <a:rPr lang="en-US" dirty="0" smtClean="0"/>
              <a:t>Works to resolve issues</a:t>
            </a:r>
          </a:p>
          <a:p>
            <a:r>
              <a:rPr lang="en-US" dirty="0" smtClean="0"/>
              <a:t>Writes accessibility documentation</a:t>
            </a:r>
          </a:p>
          <a:p>
            <a:endParaRPr lang="en-US" dirty="0" smtClean="0"/>
          </a:p>
          <a:p>
            <a:endParaRPr lang="en-US" dirty="0" smtClean="0"/>
          </a:p>
        </p:txBody>
      </p:sp>
      <p:sp>
        <p:nvSpPr>
          <p:cNvPr id="5" name="Slide Number Placeholder 4"/>
          <p:cNvSpPr>
            <a:spLocks noGrp="1"/>
          </p:cNvSpPr>
          <p:nvPr>
            <p:ph type="sldNum" sz="quarter" idx="12"/>
          </p:nvPr>
        </p:nvSpPr>
        <p:spPr/>
        <p:txBody>
          <a:bodyPr/>
          <a:lstStyle/>
          <a:p>
            <a:fld id="{83F5E32E-9B84-4DDF-8CCD-7D852433A08B}" type="slidenum">
              <a:rPr lang="en-US" smtClean="0"/>
              <a:pPr/>
              <a:t>20</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12860444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Goal = Accessibility</a:t>
            </a:r>
            <a:endParaRPr lang="en-US" dirty="0"/>
          </a:p>
        </p:txBody>
      </p:sp>
      <p:sp>
        <p:nvSpPr>
          <p:cNvPr id="2" name="Content Placeholder 1"/>
          <p:cNvSpPr>
            <a:spLocks noGrp="1"/>
          </p:cNvSpPr>
          <p:nvPr>
            <p:ph idx="1"/>
          </p:nvPr>
        </p:nvSpPr>
        <p:spPr/>
        <p:txBody>
          <a:bodyPr>
            <a:normAutofit/>
          </a:bodyPr>
          <a:lstStyle/>
          <a:p>
            <a:pPr marL="0" indent="0">
              <a:buNone/>
            </a:pPr>
            <a:r>
              <a:rPr lang="en-US" dirty="0" smtClean="0"/>
              <a:t>Problem:</a:t>
            </a:r>
          </a:p>
          <a:p>
            <a:r>
              <a:rPr lang="en-US" dirty="0" smtClean="0"/>
              <a:t>What does it mean for Sakai to be accessible? </a:t>
            </a:r>
            <a:endParaRPr lang="en-US" sz="900" dirty="0"/>
          </a:p>
          <a:p>
            <a:r>
              <a:rPr lang="en-US" dirty="0" smtClean="0"/>
              <a:t>What are we striving for?</a:t>
            </a:r>
            <a:endParaRPr lang="en-US" sz="800" dirty="0"/>
          </a:p>
          <a:p>
            <a:r>
              <a:rPr lang="en-US" dirty="0" smtClean="0"/>
              <a:t>How do we know when we’ve done it?</a:t>
            </a:r>
            <a:endParaRPr lang="en-US" sz="800" dirty="0" smtClean="0"/>
          </a:p>
          <a:p>
            <a:pPr marL="0" indent="0">
              <a:buNone/>
            </a:pPr>
            <a:endParaRPr lang="en-US" sz="800" dirty="0" smtClean="0"/>
          </a:p>
          <a:p>
            <a:pPr marL="0" indent="0">
              <a:buNone/>
            </a:pPr>
            <a:r>
              <a:rPr lang="en-US" dirty="0" smtClean="0"/>
              <a:t>Answer: </a:t>
            </a:r>
          </a:p>
          <a:p>
            <a:r>
              <a:rPr lang="en-US" dirty="0" smtClean="0"/>
              <a:t>Accessibility Statements</a:t>
            </a:r>
          </a:p>
          <a:p>
            <a:pPr marL="0" indent="0">
              <a:buNone/>
            </a:pPr>
            <a:endParaRPr lang="en-US" dirty="0" smtClean="0"/>
          </a:p>
          <a:p>
            <a:endParaRPr lang="en-US" dirty="0" smtClean="0"/>
          </a:p>
          <a:p>
            <a:endParaRPr lang="en-US" dirty="0" smtClean="0"/>
          </a:p>
        </p:txBody>
      </p:sp>
      <p:sp>
        <p:nvSpPr>
          <p:cNvPr id="5" name="Slide Number Placeholder 4"/>
          <p:cNvSpPr>
            <a:spLocks noGrp="1"/>
          </p:cNvSpPr>
          <p:nvPr>
            <p:ph type="sldNum" sz="quarter" idx="12"/>
          </p:nvPr>
        </p:nvSpPr>
        <p:spPr/>
        <p:txBody>
          <a:bodyPr/>
          <a:lstStyle/>
          <a:p>
            <a:fld id="{83F5E32E-9B84-4DDF-8CCD-7D852433A08B}" type="slidenum">
              <a:rPr lang="en-US" smtClean="0"/>
              <a:pPr/>
              <a:t>21</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327497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Sakai CLE Accessibility Statement</a:t>
            </a:r>
            <a:endParaRPr lang="en-US" dirty="0"/>
          </a:p>
        </p:txBody>
      </p:sp>
      <p:sp>
        <p:nvSpPr>
          <p:cNvPr id="2" name="Content Placeholder 1"/>
          <p:cNvSpPr>
            <a:spLocks noGrp="1"/>
          </p:cNvSpPr>
          <p:nvPr>
            <p:ph idx="1"/>
          </p:nvPr>
        </p:nvSpPr>
        <p:spPr>
          <a:xfrm>
            <a:off x="152400" y="1295400"/>
            <a:ext cx="8915400" cy="5791200"/>
          </a:xfrm>
        </p:spPr>
        <p:txBody>
          <a:bodyPr>
            <a:noAutofit/>
          </a:bodyPr>
          <a:lstStyle/>
          <a:p>
            <a:pPr marL="0" indent="0">
              <a:spcAft>
                <a:spcPts val="600"/>
              </a:spcAft>
              <a:buNone/>
            </a:pPr>
            <a:r>
              <a:rPr lang="en-US" sz="1900" dirty="0" smtClean="0"/>
              <a:t>Consistent </a:t>
            </a:r>
            <a:r>
              <a:rPr lang="en-US" sz="1900" dirty="0"/>
              <a:t>with the goal to make Sakai the most innovative and powerful Collaboration and Learning Environment, the Sakai community with the support and encouragement of the Sakai Foundation will ensure that all of the core features of the CLE are accessible and usable by the greatest number of potential users, including people with disabilities.</a:t>
            </a:r>
          </a:p>
          <a:p>
            <a:pPr marL="0" indent="0">
              <a:spcAft>
                <a:spcPts val="600"/>
              </a:spcAft>
              <a:buNone/>
            </a:pPr>
            <a:r>
              <a:rPr lang="en-US" sz="1900" dirty="0"/>
              <a:t>Ensuring that the CLE has as few accessibility barriers as possible provides a rich and enjoyable user experience for all users. Therefore, we will continue developing the CLE core to meet or exceed the accessibility design principals found in recognized international standards. Our goal is to meet all of the </a:t>
            </a:r>
            <a:r>
              <a:rPr lang="en-US" sz="1900" b="1" dirty="0"/>
              <a:t>W3C Web Content Accessibility Guidelines (WCAG) 2.0 Level A and AA Success Criteria </a:t>
            </a:r>
            <a:r>
              <a:rPr lang="en-US" sz="1900" dirty="0"/>
              <a:t>and to use emerging standards and best practice design techniques (such as the </a:t>
            </a:r>
            <a:r>
              <a:rPr lang="en-US" sz="1900" b="1" dirty="0"/>
              <a:t>WAI-ARIA Suite</a:t>
            </a:r>
            <a:r>
              <a:rPr lang="en-US" sz="1900" dirty="0"/>
              <a:t>) that support existing and emerging adaptive technologies.</a:t>
            </a:r>
          </a:p>
          <a:p>
            <a:pPr marL="0" indent="0">
              <a:spcAft>
                <a:spcPts val="600"/>
              </a:spcAft>
              <a:buNone/>
            </a:pPr>
            <a:r>
              <a:rPr lang="en-US" sz="1900" dirty="0"/>
              <a:t>Leveraging accessibility experts in the Sakai Community, all future development on tools intended for inclusion in the CLE core will undergo regular, documented usability and accessibility evaluations throughout the design and development process to ensure that it meets these goals.</a:t>
            </a:r>
          </a:p>
        </p:txBody>
      </p:sp>
      <p:sp>
        <p:nvSpPr>
          <p:cNvPr id="5" name="Slide Number Placeholder 4"/>
          <p:cNvSpPr>
            <a:spLocks noGrp="1"/>
          </p:cNvSpPr>
          <p:nvPr>
            <p:ph type="sldNum" sz="quarter" idx="12"/>
          </p:nvPr>
        </p:nvSpPr>
        <p:spPr/>
        <p:txBody>
          <a:bodyPr/>
          <a:lstStyle/>
          <a:p>
            <a:fld id="{83F5E32E-9B84-4DDF-8CCD-7D852433A08B}" type="slidenum">
              <a:rPr lang="en-US" smtClean="0"/>
              <a:pPr/>
              <a:t>22</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42254602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Sakai OAE Accessibility Statement</a:t>
            </a:r>
            <a:endParaRPr lang="en-US" dirty="0"/>
          </a:p>
        </p:txBody>
      </p:sp>
      <p:sp>
        <p:nvSpPr>
          <p:cNvPr id="2" name="Content Placeholder 1"/>
          <p:cNvSpPr>
            <a:spLocks noGrp="1"/>
          </p:cNvSpPr>
          <p:nvPr>
            <p:ph idx="1"/>
          </p:nvPr>
        </p:nvSpPr>
        <p:spPr>
          <a:xfrm>
            <a:off x="76200" y="1143000"/>
            <a:ext cx="8991600" cy="6477000"/>
          </a:xfrm>
        </p:spPr>
        <p:txBody>
          <a:bodyPr>
            <a:noAutofit/>
          </a:bodyPr>
          <a:lstStyle/>
          <a:p>
            <a:pPr marL="0" indent="0">
              <a:spcAft>
                <a:spcPts val="600"/>
              </a:spcAft>
              <a:buNone/>
            </a:pPr>
            <a:r>
              <a:rPr lang="en-US" sz="1800" dirty="0" smtClean="0"/>
              <a:t>Consistent </a:t>
            </a:r>
            <a:r>
              <a:rPr lang="en-US" sz="1800" dirty="0"/>
              <a:t>with the goal to make Sakai the most innovative and powerful Collaboration and Learning Environment, the Sakai community with the support and encouragement of Sakai Foundation will ensure that all of the features of the OAE (the next generation of Sakai) are accessible and usable by the greatest number of potential users, including users with disabilities.</a:t>
            </a:r>
          </a:p>
          <a:p>
            <a:pPr marL="0" indent="0">
              <a:spcAft>
                <a:spcPts val="600"/>
              </a:spcAft>
              <a:buNone/>
            </a:pPr>
            <a:r>
              <a:rPr lang="en-US" sz="1800" dirty="0"/>
              <a:t>To ensure this high level of accessibility for the greatest number of users, our goal is to design OAE to meet or exceed the accessibility design principals found in recognized international standards. Our goal is to meet all of the </a:t>
            </a:r>
            <a:r>
              <a:rPr lang="en-US" sz="1800" b="1" dirty="0"/>
              <a:t>W3C Web Content Accessibility Guidelines (WCAG) 2.0 Level A and AA Success Criteria </a:t>
            </a:r>
            <a:r>
              <a:rPr lang="en-US" sz="1800" dirty="0"/>
              <a:t>and the </a:t>
            </a:r>
            <a:r>
              <a:rPr lang="en-US" sz="1800" b="1" dirty="0"/>
              <a:t>Authoring Tool Accessibility Guidelines (ATAG)</a:t>
            </a:r>
            <a:r>
              <a:rPr lang="en-US" sz="1800" dirty="0"/>
              <a:t>.</a:t>
            </a:r>
          </a:p>
          <a:p>
            <a:pPr marL="0" indent="0">
              <a:spcAft>
                <a:spcPts val="600"/>
              </a:spcAft>
              <a:buNone/>
            </a:pPr>
            <a:r>
              <a:rPr lang="en-US" sz="1800" dirty="0"/>
              <a:t>To ensure that the OAE has as few accessibility barriers as possible and to provide a rich and enjoyable user experience for all users, Sakai will be developed using emerging standards and best practice design techniques (such as the </a:t>
            </a:r>
            <a:r>
              <a:rPr lang="en-US" sz="1800" b="1" dirty="0"/>
              <a:t>WAI-ARIA Suite</a:t>
            </a:r>
            <a:r>
              <a:rPr lang="en-US" sz="1800" dirty="0"/>
              <a:t>), and support existing and emerging adaptive technologies</a:t>
            </a:r>
            <a:r>
              <a:rPr lang="en-US" sz="1800" dirty="0" smtClean="0"/>
              <a:t>.</a:t>
            </a:r>
          </a:p>
          <a:p>
            <a:pPr marL="0" indent="0">
              <a:spcAft>
                <a:spcPts val="600"/>
              </a:spcAft>
              <a:buNone/>
            </a:pPr>
            <a:r>
              <a:rPr lang="en-US" sz="1800" dirty="0" smtClean="0"/>
              <a:t>Leveraging </a:t>
            </a:r>
            <a:r>
              <a:rPr lang="en-US" sz="1800" dirty="0"/>
              <a:t>accessibility experts in the Sakai Community, all future development in the OAE will undergo regular, documented usability and accessibility evaluations throughout the design and development process to ensure that it meets these goals.</a:t>
            </a:r>
          </a:p>
        </p:txBody>
      </p:sp>
      <p:sp>
        <p:nvSpPr>
          <p:cNvPr id="5" name="Slide Number Placeholder 4"/>
          <p:cNvSpPr>
            <a:spLocks noGrp="1"/>
          </p:cNvSpPr>
          <p:nvPr>
            <p:ph type="sldNum" sz="quarter" idx="12"/>
          </p:nvPr>
        </p:nvSpPr>
        <p:spPr/>
        <p:txBody>
          <a:bodyPr/>
          <a:lstStyle/>
          <a:p>
            <a:fld id="{83F5E32E-9B84-4DDF-8CCD-7D852433A08B}" type="slidenum">
              <a:rPr lang="en-US" smtClean="0"/>
              <a:pPr/>
              <a:t>23</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40082816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Sakai’s </a:t>
            </a:r>
            <a:r>
              <a:rPr lang="en-US" dirty="0" smtClean="0"/>
              <a:t>Accessibility Goals</a:t>
            </a:r>
            <a:endParaRPr lang="en-US" dirty="0"/>
          </a:p>
        </p:txBody>
      </p:sp>
      <p:sp>
        <p:nvSpPr>
          <p:cNvPr id="2" name="Content Placeholder 1"/>
          <p:cNvSpPr>
            <a:spLocks noGrp="1"/>
          </p:cNvSpPr>
          <p:nvPr>
            <p:ph idx="1"/>
          </p:nvPr>
        </p:nvSpPr>
        <p:spPr>
          <a:xfrm>
            <a:off x="76200" y="1143000"/>
            <a:ext cx="8991600" cy="6477000"/>
          </a:xfrm>
        </p:spPr>
        <p:txBody>
          <a:bodyPr>
            <a:noAutofit/>
          </a:bodyPr>
          <a:lstStyle/>
          <a:p>
            <a:pPr marL="0" indent="0">
              <a:spcAft>
                <a:spcPts val="600"/>
              </a:spcAft>
              <a:buNone/>
            </a:pPr>
            <a:r>
              <a:rPr lang="en-US" sz="3200" dirty="0" smtClean="0"/>
              <a:t>So, Sakai is striving to:</a:t>
            </a:r>
          </a:p>
          <a:p>
            <a:pPr>
              <a:spcAft>
                <a:spcPts val="600"/>
              </a:spcAft>
            </a:pPr>
            <a:r>
              <a:rPr lang="en-US" sz="3200" dirty="0" smtClean="0"/>
              <a:t>Meet W3C WAI Web Content Authoring Guidelines (WCAG) 2.0 Level AA Compliance</a:t>
            </a:r>
          </a:p>
          <a:p>
            <a:pPr>
              <a:spcAft>
                <a:spcPts val="600"/>
              </a:spcAft>
            </a:pPr>
            <a:r>
              <a:rPr lang="en-US" sz="3200" dirty="0" smtClean="0"/>
              <a:t>Use of WAI (Accessible Rich Internet Applications) ARIA Technologies where appropriate</a:t>
            </a:r>
          </a:p>
          <a:p>
            <a:pPr>
              <a:spcAft>
                <a:spcPts val="600"/>
              </a:spcAft>
            </a:pPr>
            <a:r>
              <a:rPr lang="en-US" sz="3200" dirty="0" smtClean="0"/>
              <a:t>Meet W3C ATAG Authoring Tool Accessibility Guidelines (ATAG) Compliance</a:t>
            </a:r>
          </a:p>
          <a:p>
            <a:pPr marL="0" indent="0">
              <a:buNone/>
            </a:pPr>
            <a:r>
              <a:rPr lang="en-US" sz="2400" dirty="0" smtClean="0"/>
              <a:t>			WAI </a:t>
            </a:r>
            <a:r>
              <a:rPr lang="en-US" sz="2400" dirty="0"/>
              <a:t>= Web Accessibility Initiative of the </a:t>
            </a:r>
            <a:endParaRPr lang="en-US" sz="2400" dirty="0" smtClean="0"/>
          </a:p>
          <a:p>
            <a:pPr marL="0" indent="0">
              <a:spcBef>
                <a:spcPts val="0"/>
              </a:spcBef>
              <a:spcAft>
                <a:spcPts val="600"/>
              </a:spcAft>
              <a:buNone/>
            </a:pPr>
            <a:r>
              <a:rPr lang="en-US" sz="2400" dirty="0" smtClean="0"/>
              <a:t>			World </a:t>
            </a:r>
            <a:r>
              <a:rPr lang="en-US" sz="2400" dirty="0"/>
              <a:t>Wide Web Consortium (W3C)</a:t>
            </a:r>
          </a:p>
          <a:p>
            <a:pPr>
              <a:spcAft>
                <a:spcPts val="600"/>
              </a:spcAft>
            </a:pPr>
            <a:endParaRPr lang="en-US" sz="3200" dirty="0" smtClean="0"/>
          </a:p>
          <a:p>
            <a:pPr>
              <a:spcAft>
                <a:spcPts val="600"/>
              </a:spcAft>
            </a:pPr>
            <a:endParaRPr lang="en-US" sz="1800" dirty="0" smtClean="0"/>
          </a:p>
          <a:p>
            <a:pPr marL="0" indent="0">
              <a:spcAft>
                <a:spcPts val="600"/>
              </a:spcAft>
              <a:buNone/>
            </a:pPr>
            <a:endParaRPr lang="en-US" sz="1800"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24</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42536985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Development of Accessibility Laws</a:t>
            </a:r>
          </a:p>
        </p:txBody>
      </p:sp>
      <p:sp>
        <p:nvSpPr>
          <p:cNvPr id="2" name="Content Placeholder 1"/>
          <p:cNvSpPr>
            <a:spLocks noGrp="1"/>
          </p:cNvSpPr>
          <p:nvPr>
            <p:ph idx="1"/>
          </p:nvPr>
        </p:nvSpPr>
        <p:spPr>
          <a:xfrm>
            <a:off x="304800" y="1295400"/>
            <a:ext cx="8534400" cy="4724400"/>
          </a:xfrm>
        </p:spPr>
        <p:txBody>
          <a:bodyPr>
            <a:normAutofit fontScale="92500"/>
          </a:bodyPr>
          <a:lstStyle/>
          <a:p>
            <a:pPr marL="0" indent="0">
              <a:buNone/>
            </a:pPr>
            <a:r>
              <a:rPr lang="en-US" dirty="0"/>
              <a:t>In the absence of clear </a:t>
            </a:r>
            <a:r>
              <a:rPr lang="en-US" dirty="0" smtClean="0"/>
              <a:t>standards and guidelines that </a:t>
            </a:r>
            <a:r>
              <a:rPr lang="en-US" dirty="0"/>
              <a:t>specify how accessibility can be achieved, technology has often been designed with only able-bodied people in mind.</a:t>
            </a:r>
            <a:r>
              <a:rPr lang="en-US" sz="1100" dirty="0"/>
              <a:t> </a:t>
            </a:r>
          </a:p>
          <a:p>
            <a:pPr marL="0" indent="0">
              <a:buNone/>
            </a:pPr>
            <a:endParaRPr lang="en-US" sz="1100" dirty="0"/>
          </a:p>
          <a:p>
            <a:pPr marL="0" indent="0">
              <a:buNone/>
            </a:pPr>
            <a:r>
              <a:rPr lang="en-US" dirty="0"/>
              <a:t>Just as a multi-level building without ramps or elevators can exclude people with mobility impairments, information technology can be a barrier too.</a:t>
            </a:r>
          </a:p>
        </p:txBody>
      </p:sp>
      <p:sp>
        <p:nvSpPr>
          <p:cNvPr id="5" name="Slide Number Placeholder 4"/>
          <p:cNvSpPr>
            <a:spLocks noGrp="1"/>
          </p:cNvSpPr>
          <p:nvPr>
            <p:ph type="sldNum" sz="quarter" idx="12"/>
          </p:nvPr>
        </p:nvSpPr>
        <p:spPr/>
        <p:txBody>
          <a:bodyPr/>
          <a:lstStyle/>
          <a:p>
            <a:fld id="{83F5E32E-9B84-4DDF-8CCD-7D852433A08B}" type="slidenum">
              <a:rPr lang="en-US" smtClean="0"/>
              <a:pPr/>
              <a:t>25</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17006525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Development of Accessibility Laws</a:t>
            </a:r>
          </a:p>
        </p:txBody>
      </p:sp>
      <p:sp>
        <p:nvSpPr>
          <p:cNvPr id="2" name="Content Placeholder 1"/>
          <p:cNvSpPr>
            <a:spLocks noGrp="1"/>
          </p:cNvSpPr>
          <p:nvPr>
            <p:ph idx="1"/>
          </p:nvPr>
        </p:nvSpPr>
        <p:spPr/>
        <p:txBody>
          <a:bodyPr>
            <a:normAutofit fontScale="85000" lnSpcReduction="20000"/>
          </a:bodyPr>
          <a:lstStyle/>
          <a:p>
            <a:pPr marL="0" indent="0">
              <a:spcAft>
                <a:spcPts val="1200"/>
              </a:spcAft>
              <a:buNone/>
            </a:pPr>
            <a:r>
              <a:rPr lang="en-US" sz="4400" dirty="0"/>
              <a:t>Section 508:</a:t>
            </a:r>
          </a:p>
          <a:p>
            <a:pPr>
              <a:spcAft>
                <a:spcPts val="1200"/>
              </a:spcAft>
            </a:pPr>
            <a:r>
              <a:rPr lang="en-US" dirty="0"/>
              <a:t>Section 508 was added as an amendment to the Rehabilitation Act of 1973 in 1986. The original Section 508 required federal agencies to make their electronic and information technology (EIT) accessible to people with disabilities. </a:t>
            </a:r>
          </a:p>
          <a:p>
            <a:pPr>
              <a:spcAft>
                <a:spcPts val="1200"/>
              </a:spcAft>
            </a:pPr>
            <a:r>
              <a:rPr lang="en-US" dirty="0" smtClean="0"/>
              <a:t>In 1997, the </a:t>
            </a:r>
            <a:r>
              <a:rPr lang="en-US" dirty="0"/>
              <a:t>Federal Electronic and Information Technology Accessibility and Compliance Act was proposed in the U.S. legislature to correct the shortcomings of the original section 508.</a:t>
            </a:r>
          </a:p>
        </p:txBody>
      </p:sp>
      <p:sp>
        <p:nvSpPr>
          <p:cNvPr id="5" name="Slide Number Placeholder 4"/>
          <p:cNvSpPr>
            <a:spLocks noGrp="1"/>
          </p:cNvSpPr>
          <p:nvPr>
            <p:ph type="sldNum" sz="quarter" idx="12"/>
          </p:nvPr>
        </p:nvSpPr>
        <p:spPr/>
        <p:txBody>
          <a:bodyPr/>
          <a:lstStyle/>
          <a:p>
            <a:fld id="{83F5E32E-9B84-4DDF-8CCD-7D852433A08B}" type="slidenum">
              <a:rPr lang="en-US" smtClean="0"/>
              <a:pPr/>
              <a:t>26</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26229980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Development of Accessibility Laws</a:t>
            </a:r>
          </a:p>
        </p:txBody>
      </p:sp>
      <p:sp>
        <p:nvSpPr>
          <p:cNvPr id="2" name="Content Placeholder 1"/>
          <p:cNvSpPr>
            <a:spLocks noGrp="1"/>
          </p:cNvSpPr>
          <p:nvPr>
            <p:ph idx="1"/>
          </p:nvPr>
        </p:nvSpPr>
        <p:spPr/>
        <p:txBody>
          <a:bodyPr>
            <a:normAutofit fontScale="92500" lnSpcReduction="10000"/>
          </a:bodyPr>
          <a:lstStyle/>
          <a:p>
            <a:pPr marL="0" indent="0">
              <a:spcAft>
                <a:spcPts val="1200"/>
              </a:spcAft>
              <a:buNone/>
            </a:pPr>
            <a:r>
              <a:rPr lang="en-US" sz="4400" dirty="0"/>
              <a:t>Section 508:</a:t>
            </a:r>
          </a:p>
          <a:p>
            <a:pPr>
              <a:spcAft>
                <a:spcPts val="1200"/>
              </a:spcAft>
            </a:pPr>
            <a:r>
              <a:rPr lang="en-US" dirty="0"/>
              <a:t>Section 508 §1194.22 covering web sites was presented as a draft in December, 2000; approved in April, 2000; became enforceable on June 25</a:t>
            </a:r>
            <a:r>
              <a:rPr lang="en-US" baseline="30000" dirty="0"/>
              <a:t>th</a:t>
            </a:r>
            <a:r>
              <a:rPr lang="en-US" dirty="0"/>
              <a:t>, 2001.</a:t>
            </a:r>
          </a:p>
          <a:p>
            <a:pPr>
              <a:spcAft>
                <a:spcPts val="1200"/>
              </a:spcAft>
            </a:pPr>
            <a:r>
              <a:rPr lang="en-US" dirty="0"/>
              <a:t>April, 2006 the Access Board announced its intent to make recommendations for updating and revising Section 508. This work is still ongoing. </a:t>
            </a:r>
          </a:p>
        </p:txBody>
      </p:sp>
      <p:sp>
        <p:nvSpPr>
          <p:cNvPr id="5" name="Slide Number Placeholder 4"/>
          <p:cNvSpPr>
            <a:spLocks noGrp="1"/>
          </p:cNvSpPr>
          <p:nvPr>
            <p:ph type="sldNum" sz="quarter" idx="12"/>
          </p:nvPr>
        </p:nvSpPr>
        <p:spPr/>
        <p:txBody>
          <a:bodyPr/>
          <a:lstStyle/>
          <a:p>
            <a:fld id="{83F5E32E-9B84-4DDF-8CCD-7D852433A08B}" type="slidenum">
              <a:rPr lang="en-US" smtClean="0"/>
              <a:pPr/>
              <a:t>27</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90926452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Section 508’</a:t>
            </a:r>
            <a:r>
              <a:rPr lang="en-US" sz="3600" dirty="0"/>
              <a:t>s</a:t>
            </a:r>
            <a:r>
              <a:rPr lang="en-US" dirty="0"/>
              <a:t> Technical Standards</a:t>
            </a:r>
          </a:p>
        </p:txBody>
      </p:sp>
      <p:sp>
        <p:nvSpPr>
          <p:cNvPr id="2" name="Content Placeholder 1"/>
          <p:cNvSpPr>
            <a:spLocks noGrp="1"/>
          </p:cNvSpPr>
          <p:nvPr>
            <p:ph idx="1"/>
          </p:nvPr>
        </p:nvSpPr>
        <p:spPr>
          <a:xfrm>
            <a:off x="304800" y="1295400"/>
            <a:ext cx="8534400" cy="4191000"/>
          </a:xfrm>
        </p:spPr>
        <p:txBody>
          <a:bodyPr>
            <a:normAutofit/>
          </a:bodyPr>
          <a:lstStyle/>
          <a:p>
            <a:pPr marL="0" indent="0">
              <a:spcAft>
                <a:spcPts val="1200"/>
              </a:spcAft>
              <a:buNone/>
            </a:pPr>
            <a:r>
              <a:rPr lang="en-US" dirty="0"/>
              <a:t>Primarily, the standards describe the use of information with the disabilities of:</a:t>
            </a:r>
          </a:p>
          <a:p>
            <a:pPr lvl="1">
              <a:spcBef>
                <a:spcPts val="0"/>
              </a:spcBef>
            </a:pPr>
            <a:r>
              <a:rPr lang="en-US" sz="3600" dirty="0"/>
              <a:t>Vision</a:t>
            </a:r>
          </a:p>
          <a:p>
            <a:pPr lvl="1">
              <a:spcBef>
                <a:spcPts val="0"/>
              </a:spcBef>
            </a:pPr>
            <a:r>
              <a:rPr lang="en-US" sz="3600" dirty="0"/>
              <a:t>Hearing</a:t>
            </a:r>
          </a:p>
          <a:p>
            <a:pPr lvl="1">
              <a:spcBef>
                <a:spcPts val="0"/>
              </a:spcBef>
            </a:pPr>
            <a:r>
              <a:rPr lang="en-US" sz="3600" dirty="0"/>
              <a:t>Mobility</a:t>
            </a:r>
          </a:p>
        </p:txBody>
      </p:sp>
      <p:sp>
        <p:nvSpPr>
          <p:cNvPr id="5" name="Slide Number Placeholder 4"/>
          <p:cNvSpPr>
            <a:spLocks noGrp="1"/>
          </p:cNvSpPr>
          <p:nvPr>
            <p:ph type="sldNum" sz="quarter" idx="12"/>
          </p:nvPr>
        </p:nvSpPr>
        <p:spPr/>
        <p:txBody>
          <a:bodyPr/>
          <a:lstStyle/>
          <a:p>
            <a:fld id="{83F5E32E-9B84-4DDF-8CCD-7D852433A08B}" type="slidenum">
              <a:rPr lang="en-US" smtClean="0"/>
              <a:pPr/>
              <a:t>28</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194908551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0"/>
            <a:ext cx="8534400" cy="1066800"/>
          </a:xfrm>
        </p:spPr>
        <p:txBody>
          <a:bodyPr>
            <a:normAutofit fontScale="90000"/>
          </a:bodyPr>
          <a:lstStyle/>
          <a:p>
            <a:r>
              <a:rPr lang="en-US" dirty="0"/>
              <a:t>Where to find the Section 508 Standards</a:t>
            </a:r>
          </a:p>
        </p:txBody>
      </p:sp>
      <p:sp>
        <p:nvSpPr>
          <p:cNvPr id="2" name="Content Placeholder 1"/>
          <p:cNvSpPr>
            <a:spLocks noGrp="1"/>
          </p:cNvSpPr>
          <p:nvPr>
            <p:ph idx="1"/>
          </p:nvPr>
        </p:nvSpPr>
        <p:spPr/>
        <p:txBody>
          <a:bodyPr>
            <a:normAutofit lnSpcReduction="10000"/>
          </a:bodyPr>
          <a:lstStyle/>
          <a:p>
            <a:r>
              <a:rPr lang="en-US" dirty="0"/>
              <a:t>The United States Access Board is a federal agency devoted to accessibility for people with disabilities. </a:t>
            </a:r>
          </a:p>
          <a:p>
            <a:r>
              <a:rPr lang="en-US" dirty="0"/>
              <a:t>Responsible for issuing the standards under Section 508 of the Rehabilitation Act belongs to the US Access Board.</a:t>
            </a:r>
          </a:p>
          <a:p>
            <a:r>
              <a:rPr lang="en-US" dirty="0"/>
              <a:t>The Section 508 Standards can be found on the US Access Board’s Web site at:</a:t>
            </a:r>
          </a:p>
          <a:p>
            <a:pPr marL="344488" indent="0">
              <a:buNone/>
            </a:pPr>
            <a:r>
              <a:rPr lang="en-US" dirty="0">
                <a:hlinkClick r:id="rId2"/>
              </a:rPr>
              <a:t>http://www.access-board.gov/508.htm</a:t>
            </a:r>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29</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345632775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Sakai Accessibility Working Group</a:t>
            </a:r>
            <a:endParaRPr lang="en-US" dirty="0"/>
          </a:p>
        </p:txBody>
      </p:sp>
      <p:sp>
        <p:nvSpPr>
          <p:cNvPr id="2" name="Content Placeholder 1"/>
          <p:cNvSpPr>
            <a:spLocks noGrp="1"/>
          </p:cNvSpPr>
          <p:nvPr>
            <p:ph idx="1"/>
          </p:nvPr>
        </p:nvSpPr>
        <p:spPr>
          <a:xfrm>
            <a:off x="304800" y="1295400"/>
            <a:ext cx="8686800" cy="4648200"/>
          </a:xfrm>
        </p:spPr>
        <p:txBody>
          <a:bodyPr>
            <a:normAutofit fontScale="92500" lnSpcReduction="20000"/>
          </a:bodyPr>
          <a:lstStyle/>
          <a:p>
            <a:pPr marL="0" indent="0">
              <a:buNone/>
            </a:pPr>
            <a:r>
              <a:rPr lang="en-US" dirty="0" smtClean="0"/>
              <a:t>The Sakai Accessibility Working Group </a:t>
            </a:r>
          </a:p>
          <a:p>
            <a:pPr marL="0" indent="0">
              <a:buNone/>
            </a:pPr>
            <a:r>
              <a:rPr lang="en-US" dirty="0" smtClean="0"/>
              <a:t>focuses on addressing Accessibility </a:t>
            </a:r>
          </a:p>
          <a:p>
            <a:pPr marL="0" indent="0">
              <a:buNone/>
            </a:pPr>
            <a:r>
              <a:rPr lang="en-US" dirty="0" smtClean="0"/>
              <a:t>issues in Sakai. We can be found at:</a:t>
            </a:r>
          </a:p>
          <a:p>
            <a:pPr marL="0" indent="0">
              <a:buNone/>
            </a:pPr>
            <a:endParaRPr lang="en-US" dirty="0"/>
          </a:p>
          <a:p>
            <a:pPr marL="0" indent="0">
              <a:buNone/>
            </a:pPr>
            <a:r>
              <a:rPr lang="en-US" dirty="0" smtClean="0">
                <a:hlinkClick r:id="rId2"/>
              </a:rPr>
              <a:t>https://confluence.sakaiproject.org/display/2ACC/Accessibility+Working+Group</a:t>
            </a:r>
            <a:endParaRPr lang="en-US" dirty="0" smtClean="0"/>
          </a:p>
          <a:p>
            <a:pPr marL="0" indent="0">
              <a:buNone/>
            </a:pPr>
            <a:endParaRPr lang="en-US" dirty="0"/>
          </a:p>
          <a:p>
            <a:pPr marL="0" indent="0">
              <a:buNone/>
            </a:pPr>
            <a:r>
              <a:rPr lang="en-US" dirty="0" smtClean="0"/>
              <a:t>Or, simply Google: </a:t>
            </a:r>
          </a:p>
          <a:p>
            <a:pPr marL="0" indent="0">
              <a:buNone/>
            </a:pPr>
            <a:r>
              <a:rPr lang="en-US" dirty="0" smtClean="0"/>
              <a:t>  Sakai Accessibility Working Group</a:t>
            </a:r>
          </a:p>
        </p:txBody>
      </p:sp>
      <p:sp>
        <p:nvSpPr>
          <p:cNvPr id="5" name="Slide Number Placeholder 4"/>
          <p:cNvSpPr>
            <a:spLocks noGrp="1"/>
          </p:cNvSpPr>
          <p:nvPr>
            <p:ph type="sldNum" sz="quarter" idx="12"/>
          </p:nvPr>
        </p:nvSpPr>
        <p:spPr/>
        <p:txBody>
          <a:bodyPr/>
          <a:lstStyle/>
          <a:p>
            <a:fld id="{83F5E32E-9B84-4DDF-8CCD-7D852433A08B}" type="slidenum">
              <a:rPr lang="en-US" smtClean="0"/>
              <a:pPr/>
              <a:t>3</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295400"/>
            <a:ext cx="1428750"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37283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Americans with Disabilities Act</a:t>
            </a:r>
          </a:p>
        </p:txBody>
      </p:sp>
      <p:sp>
        <p:nvSpPr>
          <p:cNvPr id="2" name="Content Placeholder 1"/>
          <p:cNvSpPr>
            <a:spLocks noGrp="1"/>
          </p:cNvSpPr>
          <p:nvPr>
            <p:ph idx="1"/>
          </p:nvPr>
        </p:nvSpPr>
        <p:spPr>
          <a:xfrm>
            <a:off x="152400" y="1143000"/>
            <a:ext cx="8991600" cy="5181600"/>
          </a:xfrm>
        </p:spPr>
        <p:txBody>
          <a:bodyPr>
            <a:normAutofit fontScale="70000" lnSpcReduction="20000"/>
          </a:bodyPr>
          <a:lstStyle/>
          <a:p>
            <a:pPr marL="0" indent="0">
              <a:buNone/>
            </a:pPr>
            <a:r>
              <a:rPr lang="en-US" dirty="0"/>
              <a:t>The internet as we know it today certainly did not exist when Congress enacted the ADA in 1990. </a:t>
            </a:r>
          </a:p>
          <a:p>
            <a:pPr marL="0" indent="0">
              <a:buNone/>
            </a:pPr>
            <a:endParaRPr lang="en-US" dirty="0"/>
          </a:p>
          <a:p>
            <a:pPr marL="0" indent="0">
              <a:buNone/>
            </a:pPr>
            <a:r>
              <a:rPr lang="en-US" dirty="0"/>
              <a:t>On the 20</a:t>
            </a:r>
            <a:r>
              <a:rPr lang="en-US" baseline="30000" dirty="0"/>
              <a:t>th</a:t>
            </a:r>
            <a:r>
              <a:rPr lang="en-US" dirty="0"/>
              <a:t> anniversary of the ADA, the Department of Justice announced they are considering revising title III of the ADA to establish requirements for making the Internet accessible to individuals with disabilities.</a:t>
            </a:r>
            <a:endParaRPr lang="en-US" sz="1050" dirty="0"/>
          </a:p>
          <a:p>
            <a:pPr marL="0" indent="0">
              <a:buNone/>
            </a:pPr>
            <a:endParaRPr lang="en-US" sz="1050" dirty="0"/>
          </a:p>
          <a:p>
            <a:pPr marL="0" indent="0">
              <a:buNone/>
            </a:pPr>
            <a:r>
              <a:rPr lang="en-US" sz="3200" dirty="0">
                <a:hlinkClick r:id="rId2"/>
              </a:rPr>
              <a:t>http://</a:t>
            </a:r>
            <a:r>
              <a:rPr lang="en-US" sz="3200" dirty="0" smtClean="0">
                <a:hlinkClick r:id="rId2"/>
              </a:rPr>
              <a:t>www.ada.gov/anprm2010/web%20anprm_2010.htm</a:t>
            </a:r>
            <a:endParaRPr lang="en-US" sz="3200" dirty="0" smtClean="0"/>
          </a:p>
          <a:p>
            <a:pPr marL="0" indent="0">
              <a:buNone/>
            </a:pPr>
            <a:endParaRPr lang="en-US" sz="3200" dirty="0"/>
          </a:p>
          <a:p>
            <a:pPr marL="0" indent="0">
              <a:buNone/>
            </a:pPr>
            <a:r>
              <a:rPr lang="en-US" dirty="0" smtClean="0"/>
              <a:t>The </a:t>
            </a:r>
            <a:r>
              <a:rPr lang="en-US" dirty="0"/>
              <a:t>notice goes as far as explicitly stating that the ADA Web accessibility requirements </a:t>
            </a:r>
            <a:r>
              <a:rPr lang="en-US" dirty="0" smtClean="0"/>
              <a:t>should apply </a:t>
            </a:r>
            <a:r>
              <a:rPr lang="en-US" dirty="0"/>
              <a:t>to places of public accommodation including bowling alleys, </a:t>
            </a:r>
            <a:r>
              <a:rPr lang="en-US" dirty="0" err="1"/>
              <a:t>laundromats</a:t>
            </a:r>
            <a:r>
              <a:rPr lang="en-US" dirty="0"/>
              <a:t>, restaurants, bars, movie theaters, places of education, and many others</a:t>
            </a:r>
            <a:r>
              <a:rPr lang="en-US" dirty="0" smtClean="0"/>
              <a:t>.</a:t>
            </a:r>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30</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232088954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The Family of W3C WAI Documents</a:t>
            </a:r>
            <a:endParaRPr lang="en-US" dirty="0"/>
          </a:p>
        </p:txBody>
      </p:sp>
      <p:sp>
        <p:nvSpPr>
          <p:cNvPr id="2" name="Content Placeholder 1"/>
          <p:cNvSpPr>
            <a:spLocks noGrp="1"/>
          </p:cNvSpPr>
          <p:nvPr>
            <p:ph idx="1"/>
          </p:nvPr>
        </p:nvSpPr>
        <p:spPr/>
        <p:txBody>
          <a:bodyPr>
            <a:normAutofit fontScale="85000" lnSpcReduction="20000"/>
          </a:bodyPr>
          <a:lstStyle/>
          <a:p>
            <a:r>
              <a:rPr lang="en-US" dirty="0"/>
              <a:t>WAI = Web Accessibility Initiative of the World Wide Web Consortium (W3C)</a:t>
            </a:r>
          </a:p>
          <a:p>
            <a:r>
              <a:rPr lang="en-US" dirty="0" smtClean="0"/>
              <a:t>Five </a:t>
            </a:r>
            <a:r>
              <a:rPr lang="en-US" dirty="0"/>
              <a:t>relevant accessibility documents (aka “Essential Components of Web Accessibility”)</a:t>
            </a:r>
          </a:p>
          <a:p>
            <a:pPr lvl="1"/>
            <a:r>
              <a:rPr lang="en-US" dirty="0"/>
              <a:t>Web Content Accessibility Guidelines (WCAG)</a:t>
            </a:r>
          </a:p>
          <a:p>
            <a:pPr lvl="1"/>
            <a:r>
              <a:rPr lang="en-US" dirty="0"/>
              <a:t>Authoring Tool Accessibility Guidelines (ATAG)</a:t>
            </a:r>
          </a:p>
          <a:p>
            <a:pPr lvl="1"/>
            <a:r>
              <a:rPr lang="en-US" dirty="0"/>
              <a:t>User Agent Accessibility Guidelines (UAAG)  </a:t>
            </a:r>
          </a:p>
          <a:p>
            <a:pPr lvl="1"/>
            <a:r>
              <a:rPr lang="en-US" dirty="0"/>
              <a:t>Evaluation and Report Language (EARL)</a:t>
            </a:r>
          </a:p>
          <a:p>
            <a:pPr lvl="1"/>
            <a:r>
              <a:rPr lang="en-US" dirty="0" smtClean="0"/>
              <a:t>Accessible </a:t>
            </a:r>
            <a:r>
              <a:rPr lang="en-US" dirty="0"/>
              <a:t>Rich Internet Applications </a:t>
            </a:r>
            <a:r>
              <a:rPr lang="en-US" dirty="0" smtClean="0"/>
              <a:t>(WAI-ARIA)</a:t>
            </a:r>
          </a:p>
          <a:p>
            <a:pPr marL="404813" indent="-404813"/>
            <a:r>
              <a:rPr lang="en-US" dirty="0" smtClean="0"/>
              <a:t>Find them at:</a:t>
            </a:r>
          </a:p>
          <a:p>
            <a:pPr marL="398463" indent="0">
              <a:buNone/>
            </a:pPr>
            <a:r>
              <a:rPr lang="en-US" dirty="0" smtClean="0">
                <a:hlinkClick r:id="rId2"/>
              </a:rPr>
              <a:t>http://www.w3.org/WAI/guid-tech.html</a:t>
            </a:r>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31</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330933006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76200"/>
            <a:ext cx="8534400" cy="838200"/>
          </a:xfrm>
        </p:spPr>
        <p:txBody>
          <a:bodyPr>
            <a:normAutofit fontScale="90000"/>
          </a:bodyPr>
          <a:lstStyle/>
          <a:p>
            <a:r>
              <a:rPr lang="en-US" dirty="0"/>
              <a:t>W3C Web Content Accessibility </a:t>
            </a:r>
            <a:r>
              <a:rPr lang="en-US" dirty="0" smtClean="0"/>
              <a:t>Guidelines (WCAG)</a:t>
            </a:r>
            <a:endParaRPr lang="en-US" dirty="0"/>
          </a:p>
        </p:txBody>
      </p:sp>
      <p:sp>
        <p:nvSpPr>
          <p:cNvPr id="2" name="Content Placeholder 1"/>
          <p:cNvSpPr>
            <a:spLocks noGrp="1"/>
          </p:cNvSpPr>
          <p:nvPr>
            <p:ph idx="1"/>
          </p:nvPr>
        </p:nvSpPr>
        <p:spPr/>
        <p:txBody>
          <a:bodyPr>
            <a:normAutofit/>
          </a:bodyPr>
          <a:lstStyle/>
          <a:p>
            <a:pPr marL="0" indent="0">
              <a:spcAft>
                <a:spcPts val="1200"/>
              </a:spcAft>
              <a:buNone/>
            </a:pPr>
            <a:r>
              <a:rPr lang="en-US" dirty="0"/>
              <a:t>Recommendations from the W3C, which explain to developers and authors how to make Web content accessible to people with disabilities.</a:t>
            </a:r>
            <a:endParaRPr lang="en-US" sz="1600" dirty="0"/>
          </a:p>
          <a:p>
            <a:pPr marL="0" indent="0">
              <a:buNone/>
            </a:pPr>
            <a:endParaRPr lang="en-US" sz="1600" dirty="0"/>
          </a:p>
          <a:p>
            <a:pPr marL="0" indent="0">
              <a:buNone/>
            </a:pPr>
            <a:r>
              <a:rPr lang="en-US" dirty="0"/>
              <a:t>Web Content Accessibility Guidelines (WCAG) 2.0 (released Dec. 2008):</a:t>
            </a:r>
          </a:p>
          <a:p>
            <a:pPr marL="0" indent="0">
              <a:buNone/>
            </a:pPr>
            <a:r>
              <a:rPr lang="en-US" dirty="0">
                <a:hlinkClick r:id="rId2"/>
              </a:rPr>
              <a:t>http://www.w3.org/TR/WCAG20/</a:t>
            </a:r>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32</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12502816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76200"/>
            <a:ext cx="8534400" cy="838200"/>
          </a:xfrm>
        </p:spPr>
        <p:txBody>
          <a:bodyPr>
            <a:normAutofit fontScale="90000"/>
          </a:bodyPr>
          <a:lstStyle/>
          <a:p>
            <a:r>
              <a:rPr lang="en-US" dirty="0"/>
              <a:t>W3C Web Content Accessibility </a:t>
            </a:r>
            <a:r>
              <a:rPr lang="en-US" dirty="0" smtClean="0"/>
              <a:t>Guidelines (WCAG)</a:t>
            </a:r>
            <a:endParaRPr lang="en-US" dirty="0"/>
          </a:p>
        </p:txBody>
      </p:sp>
      <p:sp>
        <p:nvSpPr>
          <p:cNvPr id="2" name="Content Placeholder 1"/>
          <p:cNvSpPr>
            <a:spLocks noGrp="1"/>
          </p:cNvSpPr>
          <p:nvPr>
            <p:ph idx="1"/>
          </p:nvPr>
        </p:nvSpPr>
        <p:spPr/>
        <p:txBody>
          <a:bodyPr numCol="1">
            <a:normAutofit/>
          </a:bodyPr>
          <a:lstStyle/>
          <a:p>
            <a:pPr marL="0" indent="0">
              <a:buNone/>
            </a:pPr>
            <a:r>
              <a:rPr lang="en-US" dirty="0"/>
              <a:t>How to make Web content more accessible</a:t>
            </a:r>
          </a:p>
          <a:p>
            <a:pPr marL="561975">
              <a:spcBef>
                <a:spcPts val="0"/>
              </a:spcBef>
            </a:pPr>
            <a:r>
              <a:rPr lang="en-US" dirty="0"/>
              <a:t>Text and non-text content</a:t>
            </a:r>
          </a:p>
          <a:p>
            <a:pPr marL="561975">
              <a:spcBef>
                <a:spcPts val="0"/>
              </a:spcBef>
            </a:pPr>
            <a:r>
              <a:rPr lang="en-US" dirty="0"/>
              <a:t>Static and dynamic content</a:t>
            </a:r>
          </a:p>
          <a:p>
            <a:pPr marL="0" indent="0">
              <a:spcAft>
                <a:spcPts val="1200"/>
              </a:spcAft>
              <a:buNone/>
            </a:pPr>
            <a:r>
              <a:rPr lang="en-US" dirty="0" smtClean="0"/>
              <a:t> </a:t>
            </a:r>
            <a:r>
              <a:rPr lang="en-US" dirty="0"/>
              <a:t>Addresses disabilities such as</a:t>
            </a:r>
            <a:r>
              <a:rPr lang="en-US" dirty="0" smtClean="0"/>
              <a:t>:</a:t>
            </a:r>
          </a:p>
          <a:p>
            <a:pPr marL="0" indent="0">
              <a:spcAft>
                <a:spcPts val="1200"/>
              </a:spcAft>
              <a:buNone/>
            </a:pPr>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33</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graphicFrame>
        <p:nvGraphicFramePr>
          <p:cNvPr id="4" name="Table 3"/>
          <p:cNvGraphicFramePr>
            <a:graphicFrameLocks noGrp="1"/>
          </p:cNvGraphicFramePr>
          <p:nvPr>
            <p:extLst>
              <p:ext uri="{D42A27DB-BD31-4B8C-83A1-F6EECF244321}">
                <p14:modId xmlns:p14="http://schemas.microsoft.com/office/powerpoint/2010/main" val="2290322099"/>
              </p:ext>
            </p:extLst>
          </p:nvPr>
        </p:nvGraphicFramePr>
        <p:xfrm>
          <a:off x="762000" y="3733800"/>
          <a:ext cx="5715000" cy="2706623"/>
        </p:xfrm>
        <a:graphic>
          <a:graphicData uri="http://schemas.openxmlformats.org/drawingml/2006/table">
            <a:tbl>
              <a:tblPr firstRow="1" bandRow="1">
                <a:tableStyleId>{5C22544A-7EE6-4342-B048-85BDC9FD1C3A}</a:tableStyleId>
              </a:tblPr>
              <a:tblGrid>
                <a:gridCol w="2590800"/>
                <a:gridCol w="3124200"/>
              </a:tblGrid>
              <a:tr h="2401824">
                <a:tc>
                  <a:txBody>
                    <a:bodyPr/>
                    <a:lstStyle/>
                    <a:p>
                      <a:pPr marL="847725" indent="-285750">
                        <a:lnSpc>
                          <a:spcPct val="120000"/>
                        </a:lnSpc>
                        <a:spcBef>
                          <a:spcPts val="0"/>
                        </a:spcBef>
                        <a:buFont typeface="Arial" pitchFamily="34" charset="0"/>
                        <a:buChar char="•"/>
                      </a:pPr>
                      <a:r>
                        <a:rPr lang="en-US" sz="3200" b="0" dirty="0" smtClean="0">
                          <a:solidFill>
                            <a:schemeClr val="tx1"/>
                          </a:solidFill>
                        </a:rPr>
                        <a:t>Visual</a:t>
                      </a:r>
                    </a:p>
                    <a:p>
                      <a:pPr marL="847725" indent="-285750">
                        <a:lnSpc>
                          <a:spcPct val="120000"/>
                        </a:lnSpc>
                        <a:spcBef>
                          <a:spcPts val="0"/>
                        </a:spcBef>
                        <a:buFont typeface="Arial" pitchFamily="34" charset="0"/>
                        <a:buChar char="•"/>
                      </a:pPr>
                      <a:r>
                        <a:rPr lang="en-US" sz="3200" b="0" dirty="0" smtClean="0">
                          <a:solidFill>
                            <a:schemeClr val="tx1"/>
                          </a:solidFill>
                        </a:rPr>
                        <a:t>Auditory</a:t>
                      </a:r>
                    </a:p>
                    <a:p>
                      <a:pPr marL="847725" indent="-285750">
                        <a:lnSpc>
                          <a:spcPct val="120000"/>
                        </a:lnSpc>
                        <a:spcBef>
                          <a:spcPts val="0"/>
                        </a:spcBef>
                        <a:buFont typeface="Arial" pitchFamily="34" charset="0"/>
                        <a:buChar char="•"/>
                      </a:pPr>
                      <a:r>
                        <a:rPr lang="en-US" sz="3200" b="0" dirty="0" smtClean="0">
                          <a:solidFill>
                            <a:schemeClr val="tx1"/>
                          </a:solidFill>
                        </a:rPr>
                        <a:t>Physical</a:t>
                      </a:r>
                    </a:p>
                    <a:p>
                      <a:pPr marL="847725" indent="-285750">
                        <a:lnSpc>
                          <a:spcPct val="120000"/>
                        </a:lnSpc>
                        <a:spcBef>
                          <a:spcPts val="0"/>
                        </a:spcBef>
                        <a:buFont typeface="Arial" pitchFamily="34" charset="0"/>
                        <a:buChar char="•"/>
                      </a:pPr>
                      <a:r>
                        <a:rPr lang="en-US" sz="3200" b="0" dirty="0" smtClean="0">
                          <a:solidFill>
                            <a:schemeClr val="tx1"/>
                          </a:solidFill>
                        </a:rPr>
                        <a:t>Speech</a:t>
                      </a:r>
                    </a:p>
                    <a:p>
                      <a:endParaRPr lang="en-US" dirty="0"/>
                    </a:p>
                  </a:txBody>
                  <a:tcPr>
                    <a:noFill/>
                  </a:tcPr>
                </a:tc>
                <a:tc>
                  <a:txBody>
                    <a:bodyPr/>
                    <a:lstStyle/>
                    <a:p>
                      <a:pPr marL="847725" indent="-285750">
                        <a:lnSpc>
                          <a:spcPct val="120000"/>
                        </a:lnSpc>
                        <a:spcBef>
                          <a:spcPts val="0"/>
                        </a:spcBef>
                        <a:buFont typeface="Arial" pitchFamily="34" charset="0"/>
                        <a:buChar char="•"/>
                      </a:pPr>
                      <a:r>
                        <a:rPr lang="en-US" sz="3200" b="0" dirty="0" smtClean="0">
                          <a:solidFill>
                            <a:schemeClr val="tx1"/>
                          </a:solidFill>
                        </a:rPr>
                        <a:t>Cognitive</a:t>
                      </a:r>
                    </a:p>
                    <a:p>
                      <a:pPr marL="847725" indent="-285750">
                        <a:lnSpc>
                          <a:spcPct val="120000"/>
                        </a:lnSpc>
                        <a:spcBef>
                          <a:spcPts val="0"/>
                        </a:spcBef>
                        <a:buFont typeface="Arial" pitchFamily="34" charset="0"/>
                        <a:buChar char="•"/>
                      </a:pPr>
                      <a:r>
                        <a:rPr lang="en-US" sz="3200" b="0" dirty="0" smtClean="0">
                          <a:solidFill>
                            <a:schemeClr val="tx1"/>
                          </a:solidFill>
                        </a:rPr>
                        <a:t>Language</a:t>
                      </a:r>
                    </a:p>
                    <a:p>
                      <a:pPr marL="847725" indent="-285750">
                        <a:lnSpc>
                          <a:spcPct val="120000"/>
                        </a:lnSpc>
                        <a:spcBef>
                          <a:spcPts val="0"/>
                        </a:spcBef>
                        <a:buFont typeface="Arial" pitchFamily="34" charset="0"/>
                        <a:buChar char="•"/>
                      </a:pPr>
                      <a:r>
                        <a:rPr lang="en-US" sz="3200" b="0" dirty="0" smtClean="0">
                          <a:solidFill>
                            <a:schemeClr val="tx1"/>
                          </a:solidFill>
                        </a:rPr>
                        <a:t>Learning</a:t>
                      </a:r>
                    </a:p>
                    <a:p>
                      <a:pPr marL="847725" indent="-285750">
                        <a:lnSpc>
                          <a:spcPct val="120000"/>
                        </a:lnSpc>
                        <a:spcBef>
                          <a:spcPts val="0"/>
                        </a:spcBef>
                        <a:buFont typeface="Arial" pitchFamily="34" charset="0"/>
                        <a:buChar char="•"/>
                      </a:pPr>
                      <a:r>
                        <a:rPr lang="en-US" sz="3200" b="0" dirty="0" smtClean="0">
                          <a:solidFill>
                            <a:schemeClr val="tx1"/>
                          </a:solidFill>
                        </a:rPr>
                        <a:t>Neurological</a:t>
                      </a:r>
                    </a:p>
                    <a:p>
                      <a:endParaRPr lang="en-US" dirty="0"/>
                    </a:p>
                  </a:txBody>
                  <a:tcPr>
                    <a:noFill/>
                  </a:tcPr>
                </a:tc>
              </a:tr>
            </a:tbl>
          </a:graphicData>
        </a:graphic>
      </p:graphicFrame>
    </p:spTree>
    <p:extLst>
      <p:ext uri="{BB962C8B-B14F-4D97-AF65-F5344CB8AC3E}">
        <p14:creationId xmlns:p14="http://schemas.microsoft.com/office/powerpoint/2010/main" val="164765837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76200"/>
            <a:ext cx="8534400" cy="838200"/>
          </a:xfrm>
        </p:spPr>
        <p:txBody>
          <a:bodyPr>
            <a:normAutofit fontScale="90000"/>
          </a:bodyPr>
          <a:lstStyle/>
          <a:p>
            <a:r>
              <a:rPr lang="en-US" dirty="0"/>
              <a:t>W3C Web Content Accessibility </a:t>
            </a:r>
            <a:r>
              <a:rPr lang="en-US" dirty="0" smtClean="0"/>
              <a:t>Guidelines (WCAG 2.0)</a:t>
            </a:r>
            <a:endParaRPr lang="en-US" dirty="0"/>
          </a:p>
        </p:txBody>
      </p:sp>
      <p:sp>
        <p:nvSpPr>
          <p:cNvPr id="2" name="Content Placeholder 1"/>
          <p:cNvSpPr>
            <a:spLocks noGrp="1"/>
          </p:cNvSpPr>
          <p:nvPr>
            <p:ph idx="1"/>
          </p:nvPr>
        </p:nvSpPr>
        <p:spPr/>
        <p:txBody>
          <a:bodyPr numCol="1">
            <a:normAutofit/>
          </a:bodyPr>
          <a:lstStyle/>
          <a:p>
            <a:pPr marL="0" indent="0">
              <a:buNone/>
            </a:pPr>
            <a:r>
              <a:rPr lang="en-US" dirty="0" smtClean="0"/>
              <a:t>How WCAG 2.0 is organized:</a:t>
            </a:r>
          </a:p>
          <a:p>
            <a:pPr marL="561975">
              <a:spcBef>
                <a:spcPts val="0"/>
              </a:spcBef>
            </a:pPr>
            <a:r>
              <a:rPr lang="en-US" dirty="0"/>
              <a:t>4 </a:t>
            </a:r>
            <a:r>
              <a:rPr lang="en-US" dirty="0" smtClean="0"/>
              <a:t>principles</a:t>
            </a:r>
          </a:p>
          <a:p>
            <a:pPr marL="962025" lvl="1">
              <a:spcBef>
                <a:spcPts val="0"/>
              </a:spcBef>
            </a:pPr>
            <a:r>
              <a:rPr lang="en-US" dirty="0" smtClean="0"/>
              <a:t>Perceivable</a:t>
            </a:r>
          </a:p>
          <a:p>
            <a:pPr marL="962025" lvl="1">
              <a:spcBef>
                <a:spcPts val="0"/>
              </a:spcBef>
            </a:pPr>
            <a:r>
              <a:rPr lang="en-US" dirty="0" smtClean="0"/>
              <a:t>Operable</a:t>
            </a:r>
          </a:p>
          <a:p>
            <a:pPr marL="962025" lvl="1">
              <a:spcBef>
                <a:spcPts val="0"/>
              </a:spcBef>
            </a:pPr>
            <a:r>
              <a:rPr lang="en-US" dirty="0" smtClean="0"/>
              <a:t>Understandable</a:t>
            </a:r>
          </a:p>
          <a:p>
            <a:pPr marL="962025" lvl="1">
              <a:spcBef>
                <a:spcPts val="0"/>
              </a:spcBef>
            </a:pPr>
            <a:r>
              <a:rPr lang="en-US" dirty="0" smtClean="0"/>
              <a:t>Robust</a:t>
            </a:r>
            <a:endParaRPr lang="en-US" dirty="0"/>
          </a:p>
          <a:p>
            <a:pPr marL="561975">
              <a:spcBef>
                <a:spcPts val="0"/>
              </a:spcBef>
            </a:pPr>
            <a:r>
              <a:rPr lang="en-US" dirty="0"/>
              <a:t>12 </a:t>
            </a:r>
            <a:r>
              <a:rPr lang="en-US" dirty="0" smtClean="0"/>
              <a:t>guidelines</a:t>
            </a:r>
            <a:endParaRPr lang="en-US" dirty="0"/>
          </a:p>
          <a:p>
            <a:pPr marL="561975">
              <a:spcBef>
                <a:spcPts val="0"/>
              </a:spcBef>
            </a:pPr>
            <a:r>
              <a:rPr lang="en-US" dirty="0"/>
              <a:t>61 success </a:t>
            </a:r>
            <a:r>
              <a:rPr lang="en-US" dirty="0" smtClean="0"/>
              <a:t>criteria</a:t>
            </a:r>
            <a:endParaRPr lang="en-US" dirty="0"/>
          </a:p>
          <a:p>
            <a:pPr marL="561975">
              <a:spcBef>
                <a:spcPts val="0"/>
              </a:spcBef>
            </a:pPr>
            <a:r>
              <a:rPr lang="en-US" dirty="0" smtClean="0"/>
              <a:t>400 </a:t>
            </a:r>
            <a:r>
              <a:rPr lang="en-US" dirty="0"/>
              <a:t>techniques, </a:t>
            </a:r>
            <a:r>
              <a:rPr lang="en-US" dirty="0" smtClean="0"/>
              <a:t>89 </a:t>
            </a:r>
            <a:r>
              <a:rPr lang="en-US" dirty="0"/>
              <a:t>common failures</a:t>
            </a:r>
          </a:p>
          <a:p>
            <a:pPr marL="0" indent="0">
              <a:buNone/>
            </a:pPr>
            <a:endParaRPr lang="en-US" dirty="0" smtClean="0"/>
          </a:p>
          <a:p>
            <a:pPr marL="0" indent="0">
              <a:spcAft>
                <a:spcPts val="1200"/>
              </a:spcAft>
              <a:buNone/>
            </a:pPr>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34</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41947902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WCAG 2.0 </a:t>
            </a:r>
            <a:r>
              <a:rPr lang="en-US" dirty="0"/>
              <a:t>Conformance </a:t>
            </a:r>
            <a:r>
              <a:rPr lang="en-US" dirty="0" smtClean="0"/>
              <a:t>Requirements</a:t>
            </a:r>
            <a:endParaRPr lang="en-US" dirty="0"/>
          </a:p>
        </p:txBody>
      </p:sp>
      <p:sp>
        <p:nvSpPr>
          <p:cNvPr id="2" name="Content Placeholder 1"/>
          <p:cNvSpPr>
            <a:spLocks noGrp="1"/>
          </p:cNvSpPr>
          <p:nvPr>
            <p:ph idx="1"/>
          </p:nvPr>
        </p:nvSpPr>
        <p:spPr>
          <a:xfrm>
            <a:off x="152400" y="1295400"/>
            <a:ext cx="8839200" cy="4876800"/>
          </a:xfrm>
        </p:spPr>
        <p:txBody>
          <a:bodyPr numCol="1">
            <a:normAutofit/>
          </a:bodyPr>
          <a:lstStyle/>
          <a:p>
            <a:r>
              <a:rPr lang="en-US" dirty="0" smtClean="0"/>
              <a:t>For each of the 12 guidelines, testable success criteria (SC) are provided for determining conformance to the guideline. </a:t>
            </a:r>
          </a:p>
          <a:p>
            <a:r>
              <a:rPr lang="en-US" dirty="0" smtClean="0"/>
              <a:t>The success criteria come in three levels of conformance: A (lowest), AA, and AAA (highest).</a:t>
            </a:r>
          </a:p>
          <a:p>
            <a:r>
              <a:rPr lang="en-US" dirty="0" smtClean="0"/>
              <a:t>The guidelines and success criteria are written to be technology neutral.</a:t>
            </a:r>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35</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228720947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WCAG 2.0 </a:t>
            </a:r>
            <a:r>
              <a:rPr lang="en-US" dirty="0"/>
              <a:t>Conformance </a:t>
            </a:r>
            <a:r>
              <a:rPr lang="en-US" dirty="0" smtClean="0"/>
              <a:t>Requirements</a:t>
            </a:r>
            <a:endParaRPr lang="en-US" dirty="0"/>
          </a:p>
        </p:txBody>
      </p:sp>
      <p:sp>
        <p:nvSpPr>
          <p:cNvPr id="2" name="Content Placeholder 1"/>
          <p:cNvSpPr>
            <a:spLocks noGrp="1"/>
          </p:cNvSpPr>
          <p:nvPr>
            <p:ph idx="1"/>
          </p:nvPr>
        </p:nvSpPr>
        <p:spPr>
          <a:xfrm>
            <a:off x="152400" y="1295400"/>
            <a:ext cx="8839200" cy="4876800"/>
          </a:xfrm>
        </p:spPr>
        <p:txBody>
          <a:bodyPr numCol="1">
            <a:normAutofit/>
          </a:bodyPr>
          <a:lstStyle/>
          <a:p>
            <a:pPr>
              <a:spcAft>
                <a:spcPts val="1200"/>
              </a:spcAft>
            </a:pPr>
            <a:r>
              <a:rPr lang="en-US" dirty="0" smtClean="0"/>
              <a:t>For each of the WCAG 2.0 Success Criteria (SC), there are techniques.</a:t>
            </a:r>
          </a:p>
          <a:p>
            <a:r>
              <a:rPr lang="en-US" dirty="0" smtClean="0"/>
              <a:t>The techniques fall into two categories:</a:t>
            </a:r>
          </a:p>
          <a:p>
            <a:pPr lvl="1"/>
            <a:r>
              <a:rPr lang="en-US" dirty="0" smtClean="0"/>
              <a:t>Sufficient: Sufficient for meeting the SC</a:t>
            </a:r>
          </a:p>
          <a:p>
            <a:pPr lvl="1"/>
            <a:r>
              <a:rPr lang="en-US" dirty="0" smtClean="0"/>
              <a:t>Advisory: Techniques that go beyond the requirements</a:t>
            </a:r>
          </a:p>
          <a:p>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36</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1013976858"/>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WCAG 2.0 Organization Recap</a:t>
            </a:r>
            <a:endParaRPr lang="en-US" dirty="0"/>
          </a:p>
        </p:txBody>
      </p:sp>
      <p:sp>
        <p:nvSpPr>
          <p:cNvPr id="2" name="Content Placeholder 1"/>
          <p:cNvSpPr>
            <a:spLocks noGrp="1"/>
          </p:cNvSpPr>
          <p:nvPr>
            <p:ph idx="1"/>
          </p:nvPr>
        </p:nvSpPr>
        <p:spPr>
          <a:xfrm>
            <a:off x="152400" y="1295400"/>
            <a:ext cx="8839200" cy="3657600"/>
          </a:xfrm>
        </p:spPr>
        <p:txBody>
          <a:bodyPr numCol="1">
            <a:normAutofit/>
          </a:bodyPr>
          <a:lstStyle/>
          <a:p>
            <a:r>
              <a:rPr lang="en-US" dirty="0" smtClean="0"/>
              <a:t>Principles</a:t>
            </a:r>
          </a:p>
          <a:p>
            <a:pPr lvl="1"/>
            <a:r>
              <a:rPr lang="en-US" dirty="0" smtClean="0"/>
              <a:t>Guidelines</a:t>
            </a:r>
          </a:p>
          <a:p>
            <a:pPr lvl="2"/>
            <a:r>
              <a:rPr lang="en-US" dirty="0" smtClean="0"/>
              <a:t>Success Criteria</a:t>
            </a:r>
          </a:p>
          <a:p>
            <a:pPr lvl="3"/>
            <a:r>
              <a:rPr lang="en-US" dirty="0" smtClean="0"/>
              <a:t>Understanding &amp; How to Meet Documents</a:t>
            </a:r>
          </a:p>
          <a:p>
            <a:pPr lvl="4"/>
            <a:r>
              <a:rPr lang="en-US" dirty="0" smtClean="0"/>
              <a:t>Sufficient Techniques</a:t>
            </a:r>
          </a:p>
          <a:p>
            <a:pPr lvl="4"/>
            <a:r>
              <a:rPr lang="en-US" dirty="0" smtClean="0"/>
              <a:t>Advisory Techniques</a:t>
            </a:r>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37</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116388146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WCAG 2.0 </a:t>
            </a:r>
            <a:r>
              <a:rPr lang="en-US" dirty="0"/>
              <a:t>Conformance </a:t>
            </a:r>
            <a:r>
              <a:rPr lang="en-US" dirty="0" smtClean="0"/>
              <a:t>Requirements</a:t>
            </a:r>
            <a:endParaRPr lang="en-US" dirty="0"/>
          </a:p>
        </p:txBody>
      </p:sp>
      <p:sp>
        <p:nvSpPr>
          <p:cNvPr id="2" name="Content Placeholder 1"/>
          <p:cNvSpPr>
            <a:spLocks noGrp="1"/>
          </p:cNvSpPr>
          <p:nvPr>
            <p:ph idx="1"/>
          </p:nvPr>
        </p:nvSpPr>
        <p:spPr/>
        <p:txBody>
          <a:bodyPr numCol="1">
            <a:normAutofit fontScale="85000" lnSpcReduction="20000"/>
          </a:bodyPr>
          <a:lstStyle/>
          <a:p>
            <a:r>
              <a:rPr lang="en-US" dirty="0"/>
              <a:t>In order for a Web page to conform to WCAG 2.0, all of the following conformance requirements must be satisfied:</a:t>
            </a:r>
          </a:p>
          <a:p>
            <a:pPr marL="463550" indent="-412750">
              <a:buNone/>
            </a:pPr>
            <a:r>
              <a:rPr lang="en-US" b="1" dirty="0"/>
              <a:t>1. Conformance Level:</a:t>
            </a:r>
            <a:r>
              <a:rPr lang="en-US" dirty="0"/>
              <a:t> One of the following levels of conformance is met in full. </a:t>
            </a:r>
          </a:p>
          <a:p>
            <a:pPr lvl="1"/>
            <a:r>
              <a:rPr lang="en-US" b="1" dirty="0"/>
              <a:t>Level A: </a:t>
            </a:r>
            <a:r>
              <a:rPr lang="en-US" dirty="0"/>
              <a:t>For Level A conformance (the minimum level of conformance), </a:t>
            </a:r>
            <a:r>
              <a:rPr lang="en-US" dirty="0" smtClean="0"/>
              <a:t>satisfy </a:t>
            </a:r>
            <a:r>
              <a:rPr lang="en-US" dirty="0"/>
              <a:t>all the Level A Success </a:t>
            </a:r>
            <a:r>
              <a:rPr lang="en-US" dirty="0" smtClean="0"/>
              <a:t>Criteria. </a:t>
            </a:r>
            <a:endParaRPr lang="en-US" dirty="0"/>
          </a:p>
          <a:p>
            <a:pPr lvl="1"/>
            <a:r>
              <a:rPr lang="en-US" b="1" dirty="0"/>
              <a:t>Level AA: </a:t>
            </a:r>
            <a:r>
              <a:rPr lang="en-US" dirty="0"/>
              <a:t>For Level AA conformance, </a:t>
            </a:r>
            <a:r>
              <a:rPr lang="en-US" dirty="0" smtClean="0"/>
              <a:t>satisfy </a:t>
            </a:r>
            <a:r>
              <a:rPr lang="en-US" dirty="0"/>
              <a:t>all the Level A and Level AA Success </a:t>
            </a:r>
            <a:r>
              <a:rPr lang="en-US" dirty="0" smtClean="0"/>
              <a:t>Criteria. </a:t>
            </a:r>
            <a:endParaRPr lang="en-US" dirty="0"/>
          </a:p>
          <a:p>
            <a:pPr lvl="1"/>
            <a:r>
              <a:rPr lang="en-US" b="1" dirty="0"/>
              <a:t>Level AAA: </a:t>
            </a:r>
            <a:r>
              <a:rPr lang="en-US" dirty="0"/>
              <a:t>For Level AAA conformance, </a:t>
            </a:r>
            <a:r>
              <a:rPr lang="en-US" dirty="0" smtClean="0"/>
              <a:t>satisfy </a:t>
            </a:r>
            <a:r>
              <a:rPr lang="en-US" dirty="0"/>
              <a:t>all the Level A, Level AA and Level AAA Success </a:t>
            </a:r>
            <a:r>
              <a:rPr lang="en-US" dirty="0" smtClean="0"/>
              <a:t>Criteria. </a:t>
            </a:r>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38</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3107012814"/>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WCAG 2.0 </a:t>
            </a:r>
            <a:r>
              <a:rPr lang="en-US" dirty="0"/>
              <a:t>Conformance </a:t>
            </a:r>
            <a:r>
              <a:rPr lang="en-US" dirty="0" smtClean="0"/>
              <a:t>Requirements</a:t>
            </a:r>
            <a:endParaRPr lang="en-US" dirty="0"/>
          </a:p>
        </p:txBody>
      </p:sp>
      <p:sp>
        <p:nvSpPr>
          <p:cNvPr id="2" name="Content Placeholder 1"/>
          <p:cNvSpPr>
            <a:spLocks noGrp="1"/>
          </p:cNvSpPr>
          <p:nvPr>
            <p:ph idx="1"/>
          </p:nvPr>
        </p:nvSpPr>
        <p:spPr>
          <a:xfrm>
            <a:off x="152400" y="1295400"/>
            <a:ext cx="8839200" cy="4876800"/>
          </a:xfrm>
        </p:spPr>
        <p:txBody>
          <a:bodyPr numCol="1">
            <a:normAutofit/>
          </a:bodyPr>
          <a:lstStyle/>
          <a:p>
            <a:pPr marL="463550" indent="-463550">
              <a:buNone/>
            </a:pPr>
            <a:r>
              <a:rPr lang="en-US" sz="3200" b="1" dirty="0" smtClean="0"/>
              <a:t>2. </a:t>
            </a:r>
            <a:r>
              <a:rPr lang="en-US" sz="3200" b="1" dirty="0"/>
              <a:t>Full pages: </a:t>
            </a:r>
            <a:r>
              <a:rPr lang="en-US" sz="3200" dirty="0"/>
              <a:t>Conformance (and conformance level) is for full Web page(s) only, and cannot be achieved if part of a Web page is </a:t>
            </a:r>
            <a:r>
              <a:rPr lang="en-US" sz="3200" dirty="0" smtClean="0"/>
              <a:t>excluded. </a:t>
            </a:r>
            <a:endParaRPr lang="en-US" sz="1000" dirty="0" smtClean="0"/>
          </a:p>
          <a:p>
            <a:pPr marL="463550" indent="-463550">
              <a:buNone/>
            </a:pPr>
            <a:endParaRPr lang="en-US" sz="1000" dirty="0" smtClean="0"/>
          </a:p>
          <a:p>
            <a:pPr marL="463550" indent="-463550">
              <a:buNone/>
            </a:pPr>
            <a:r>
              <a:rPr lang="en-US" sz="3200" b="1" dirty="0" smtClean="0"/>
              <a:t>3. Complete Processes: </a:t>
            </a:r>
            <a:r>
              <a:rPr lang="en-US" sz="3200" dirty="0"/>
              <a:t>Conformance is not possible at a particular level if any page in the process does not conform at that level or better.</a:t>
            </a:r>
          </a:p>
          <a:p>
            <a:pPr marL="463550" indent="-463550">
              <a:buNone/>
            </a:pPr>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39</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340630703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is Web Accessibility?</a:t>
            </a:r>
            <a:endParaRPr lang="en-US" dirty="0"/>
          </a:p>
        </p:txBody>
      </p:sp>
      <p:sp>
        <p:nvSpPr>
          <p:cNvPr id="2" name="Content Placeholder 1"/>
          <p:cNvSpPr>
            <a:spLocks noGrp="1"/>
          </p:cNvSpPr>
          <p:nvPr>
            <p:ph idx="1"/>
          </p:nvPr>
        </p:nvSpPr>
        <p:spPr>
          <a:xfrm>
            <a:off x="914400" y="1676400"/>
            <a:ext cx="7315200" cy="4114800"/>
          </a:xfrm>
        </p:spPr>
        <p:txBody>
          <a:bodyPr/>
          <a:lstStyle/>
          <a:p>
            <a:pPr marL="3175" lvl="2" indent="0">
              <a:buNone/>
            </a:pPr>
            <a:r>
              <a:rPr lang="en-US" dirty="0"/>
              <a:t>“Web accessibility means that people with disabilities can use the Web. More specifically, Web accessibility means that people with disabilities can perceive, understand, navigate, and interact with the Web, and that they can contribute to the Web.” </a:t>
            </a:r>
          </a:p>
          <a:p>
            <a:pPr marL="3175" lvl="2" indent="0">
              <a:buNone/>
            </a:pPr>
            <a:r>
              <a:rPr lang="en-US" dirty="0"/>
              <a:t>                                 – </a:t>
            </a:r>
            <a:r>
              <a:rPr lang="en-US" sz="2000" i="1" dirty="0"/>
              <a:t>W3C Web Accessibility Initiative</a:t>
            </a:r>
            <a:endParaRPr lang="en-US" sz="800" i="1" dirty="0"/>
          </a:p>
          <a:p>
            <a:pPr marL="0" indent="0">
              <a:buNone/>
            </a:pPr>
            <a:endParaRPr lang="en-US" dirty="0" smtClean="0"/>
          </a:p>
        </p:txBody>
      </p:sp>
      <p:sp>
        <p:nvSpPr>
          <p:cNvPr id="5" name="Slide Number Placeholder 4"/>
          <p:cNvSpPr>
            <a:spLocks noGrp="1"/>
          </p:cNvSpPr>
          <p:nvPr>
            <p:ph type="sldNum" sz="quarter" idx="12"/>
          </p:nvPr>
        </p:nvSpPr>
        <p:spPr/>
        <p:txBody>
          <a:bodyPr/>
          <a:lstStyle/>
          <a:p>
            <a:fld id="{83F5E32E-9B84-4DDF-8CCD-7D852433A08B}" type="slidenum">
              <a:rPr lang="en-US" smtClean="0"/>
              <a:pPr/>
              <a:t>4</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30680905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Laws vs. Guidelines</a:t>
            </a:r>
          </a:p>
        </p:txBody>
      </p:sp>
      <p:sp>
        <p:nvSpPr>
          <p:cNvPr id="2" name="Content Placeholder 1"/>
          <p:cNvSpPr>
            <a:spLocks noGrp="1"/>
          </p:cNvSpPr>
          <p:nvPr>
            <p:ph idx="1"/>
          </p:nvPr>
        </p:nvSpPr>
        <p:spPr/>
        <p:txBody>
          <a:bodyPr>
            <a:normAutofit fontScale="92500"/>
          </a:bodyPr>
          <a:lstStyle/>
          <a:p>
            <a:pPr marL="0" indent="0">
              <a:spcAft>
                <a:spcPts val="1200"/>
              </a:spcAft>
              <a:buNone/>
            </a:pPr>
            <a:r>
              <a:rPr lang="en-US" dirty="0"/>
              <a:t>The W3C’s Web Content Accessibility Guidelines are completely voluntary. On the other hand, the US Access Board's Standards are enforceable as law.</a:t>
            </a:r>
          </a:p>
          <a:p>
            <a:pPr marL="0" indent="0">
              <a:buNone/>
            </a:pPr>
            <a:r>
              <a:rPr lang="en-US" dirty="0"/>
              <a:t>Section 508 provides remedies to those aggrieved by violations of the requirements, which, after administrative remedies are exhausted, allow for both private rights of action in court and for reasonable attorneys fees.</a:t>
            </a:r>
          </a:p>
        </p:txBody>
      </p:sp>
      <p:sp>
        <p:nvSpPr>
          <p:cNvPr id="5" name="Slide Number Placeholder 4"/>
          <p:cNvSpPr>
            <a:spLocks noGrp="1"/>
          </p:cNvSpPr>
          <p:nvPr>
            <p:ph type="sldNum" sz="quarter" idx="12"/>
          </p:nvPr>
        </p:nvSpPr>
        <p:spPr/>
        <p:txBody>
          <a:bodyPr/>
          <a:lstStyle/>
          <a:p>
            <a:fld id="{83F5E32E-9B84-4DDF-8CCD-7D852433A08B}" type="slidenum">
              <a:rPr lang="en-US" smtClean="0"/>
              <a:pPr/>
              <a:t>40</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36353739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WCAG 2.0 vs. Section 508</a:t>
            </a:r>
            <a:endParaRPr lang="en-US" dirty="0"/>
          </a:p>
        </p:txBody>
      </p:sp>
      <p:sp>
        <p:nvSpPr>
          <p:cNvPr id="2" name="Content Placeholder 1"/>
          <p:cNvSpPr>
            <a:spLocks noGrp="1"/>
          </p:cNvSpPr>
          <p:nvPr>
            <p:ph idx="1"/>
          </p:nvPr>
        </p:nvSpPr>
        <p:spPr/>
        <p:txBody>
          <a:bodyPr/>
          <a:lstStyle/>
          <a:p>
            <a:pPr marL="0" indent="0">
              <a:spcAft>
                <a:spcPts val="1200"/>
              </a:spcAft>
              <a:buNone/>
            </a:pPr>
            <a:r>
              <a:rPr lang="en-US" dirty="0"/>
              <a:t>WCAG 2.0 Level A and Level AA techniques can be used to unambiguously meet every one of the Section 508 guidelines. </a:t>
            </a:r>
          </a:p>
          <a:p>
            <a:pPr marL="0" indent="0">
              <a:spcAft>
                <a:spcPts val="1200"/>
              </a:spcAft>
              <a:buNone/>
            </a:pPr>
            <a:r>
              <a:rPr lang="en-US" dirty="0"/>
              <a:t>A Section 508-compliant page will conform to WCAG 2.0 Level A </a:t>
            </a:r>
            <a:r>
              <a:rPr lang="en-US" dirty="0" smtClean="0"/>
              <a:t>but won’t necessarily met all WCAG 2.0 Level AA guidelines.</a:t>
            </a:r>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41</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3150097079"/>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WCAG </a:t>
            </a:r>
            <a:r>
              <a:rPr lang="en-US" dirty="0" smtClean="0"/>
              <a:t>2.0 and </a:t>
            </a:r>
            <a:r>
              <a:rPr lang="en-US" dirty="0"/>
              <a:t>508 Checklists</a:t>
            </a:r>
          </a:p>
        </p:txBody>
      </p:sp>
      <p:sp>
        <p:nvSpPr>
          <p:cNvPr id="2" name="Content Placeholder 1"/>
          <p:cNvSpPr>
            <a:spLocks noGrp="1"/>
          </p:cNvSpPr>
          <p:nvPr>
            <p:ph idx="1"/>
          </p:nvPr>
        </p:nvSpPr>
        <p:spPr/>
        <p:txBody>
          <a:bodyPr>
            <a:normAutofit fontScale="92500"/>
          </a:bodyPr>
          <a:lstStyle/>
          <a:p>
            <a:pPr marL="0" indent="0">
              <a:spcAft>
                <a:spcPts val="1200"/>
              </a:spcAft>
              <a:buNone/>
            </a:pPr>
            <a:r>
              <a:rPr lang="en-US" dirty="0" err="1"/>
              <a:t>WebAIM</a:t>
            </a:r>
            <a:r>
              <a:rPr lang="en-US" dirty="0"/>
              <a:t> publishes checklists with their interpretations of WCAG 2.0 and Section 508:</a:t>
            </a:r>
          </a:p>
          <a:p>
            <a:r>
              <a:rPr lang="en-US" dirty="0" err="1"/>
              <a:t>WebAIM</a:t>
            </a:r>
            <a:r>
              <a:rPr lang="en-US" dirty="0"/>
              <a:t> WCAG 2.0 Checklist:</a:t>
            </a:r>
          </a:p>
          <a:p>
            <a:pPr marL="344488" indent="0">
              <a:spcAft>
                <a:spcPts val="1200"/>
              </a:spcAft>
              <a:buNone/>
            </a:pPr>
            <a:r>
              <a:rPr lang="en-US" dirty="0">
                <a:hlinkClick r:id="rId2"/>
              </a:rPr>
              <a:t>http://webaim.org/standards/wcag/checklist</a:t>
            </a:r>
            <a:endParaRPr lang="en-US" dirty="0"/>
          </a:p>
          <a:p>
            <a:r>
              <a:rPr lang="en-US" dirty="0" err="1"/>
              <a:t>WebAIM</a:t>
            </a:r>
            <a:r>
              <a:rPr lang="en-US" dirty="0"/>
              <a:t> Section 508 Checklist:</a:t>
            </a:r>
          </a:p>
          <a:p>
            <a:pPr marL="344488" indent="0">
              <a:buNone/>
            </a:pPr>
            <a:r>
              <a:rPr lang="en-US" dirty="0">
                <a:hlinkClick r:id="rId3"/>
              </a:rPr>
              <a:t>http://webaim.org/standards/508/checklist</a:t>
            </a:r>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42</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1894963106"/>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Authoring Tool Accessibility </a:t>
            </a:r>
            <a:r>
              <a:rPr lang="en-US" dirty="0" smtClean="0"/>
              <a:t>Guidelines (ATAG)</a:t>
            </a:r>
            <a:endParaRPr lang="en-US" dirty="0"/>
          </a:p>
        </p:txBody>
      </p:sp>
      <p:sp>
        <p:nvSpPr>
          <p:cNvPr id="2" name="Content Placeholder 1"/>
          <p:cNvSpPr>
            <a:spLocks noGrp="1"/>
          </p:cNvSpPr>
          <p:nvPr>
            <p:ph idx="1"/>
          </p:nvPr>
        </p:nvSpPr>
        <p:spPr>
          <a:xfrm>
            <a:off x="76200" y="1295400"/>
            <a:ext cx="8991600" cy="5105400"/>
          </a:xfrm>
        </p:spPr>
        <p:txBody>
          <a:bodyPr>
            <a:noAutofit/>
          </a:bodyPr>
          <a:lstStyle/>
          <a:p>
            <a:r>
              <a:rPr lang="en-US" sz="2400" dirty="0"/>
              <a:t>Authoring Tool Accessibility Guidelines (ATAG)</a:t>
            </a:r>
          </a:p>
          <a:p>
            <a:pPr lvl="1"/>
            <a:r>
              <a:rPr lang="en-US" sz="2000" dirty="0"/>
              <a:t>1.0: February, 2000</a:t>
            </a:r>
          </a:p>
          <a:p>
            <a:pPr lvl="1"/>
            <a:r>
              <a:rPr lang="en-US" sz="2000" dirty="0"/>
              <a:t>2.0: </a:t>
            </a:r>
            <a:r>
              <a:rPr lang="en-US" sz="2000" dirty="0" smtClean="0"/>
              <a:t>In working draft, anticipated to be approved in 2011</a:t>
            </a:r>
            <a:endParaRPr lang="en-US" sz="2000" dirty="0"/>
          </a:p>
          <a:p>
            <a:r>
              <a:rPr lang="en-US" sz="2400" dirty="0"/>
              <a:t>How </a:t>
            </a:r>
            <a:r>
              <a:rPr lang="en-US" sz="2400" b="1" i="1" dirty="0"/>
              <a:t>authoring tools </a:t>
            </a:r>
            <a:r>
              <a:rPr lang="en-US" sz="2400" dirty="0"/>
              <a:t>should help </a:t>
            </a:r>
            <a:r>
              <a:rPr lang="en-US" sz="2400" dirty="0" smtClean="0"/>
              <a:t>content developers </a:t>
            </a:r>
            <a:r>
              <a:rPr lang="en-US" sz="2400" dirty="0"/>
              <a:t>produce accessible </a:t>
            </a:r>
            <a:r>
              <a:rPr lang="en-US" sz="2400" dirty="0" smtClean="0"/>
              <a:t>content</a:t>
            </a:r>
            <a:r>
              <a:rPr lang="en-US" sz="2400" dirty="0"/>
              <a:t>, including</a:t>
            </a:r>
          </a:p>
          <a:p>
            <a:pPr lvl="1"/>
            <a:r>
              <a:rPr lang="en-US" sz="2000" dirty="0"/>
              <a:t>WYSIWYG HTML and XML editors</a:t>
            </a:r>
          </a:p>
          <a:p>
            <a:pPr lvl="1"/>
            <a:r>
              <a:rPr lang="en-US" sz="2000" dirty="0"/>
              <a:t>Tools that save content in Web format</a:t>
            </a:r>
          </a:p>
          <a:p>
            <a:pPr lvl="1"/>
            <a:r>
              <a:rPr lang="en-US" sz="2000" dirty="0"/>
              <a:t>Tools that transform documents into HTML</a:t>
            </a:r>
          </a:p>
          <a:p>
            <a:pPr lvl="1"/>
            <a:r>
              <a:rPr lang="en-US" sz="2000" dirty="0"/>
              <a:t>Tools that produce multimedia for use on the Web</a:t>
            </a:r>
          </a:p>
          <a:p>
            <a:pPr lvl="1"/>
            <a:r>
              <a:rPr lang="en-US" sz="2000" dirty="0"/>
              <a:t>Site management, publication tools </a:t>
            </a:r>
            <a:r>
              <a:rPr lang="en-US" sz="2000" dirty="0" smtClean="0"/>
              <a:t>(content management systems</a:t>
            </a:r>
            <a:r>
              <a:rPr lang="en-US" sz="2000" dirty="0"/>
              <a:t>)</a:t>
            </a:r>
          </a:p>
          <a:p>
            <a:pPr lvl="1"/>
            <a:r>
              <a:rPr lang="en-US" sz="2000" dirty="0"/>
              <a:t>Tools for managing layout (CSS formatting tools)</a:t>
            </a:r>
          </a:p>
          <a:p>
            <a:pPr lvl="1"/>
            <a:r>
              <a:rPr lang="en-US" sz="2000" dirty="0"/>
              <a:t>Websites that let user add content (blogs, wikis photo sharing, social </a:t>
            </a:r>
            <a:r>
              <a:rPr lang="en-US" sz="2000" dirty="0" smtClean="0"/>
              <a:t>networking, learning management systems)</a:t>
            </a:r>
            <a:endParaRPr lang="en-US" sz="2000"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43</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147347368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Authoring Tool Accessibility </a:t>
            </a:r>
            <a:r>
              <a:rPr lang="en-US" dirty="0" smtClean="0"/>
              <a:t>Guidelines (ATAG)</a:t>
            </a:r>
            <a:endParaRPr lang="en-US" dirty="0"/>
          </a:p>
        </p:txBody>
      </p:sp>
      <p:sp>
        <p:nvSpPr>
          <p:cNvPr id="2" name="Content Placeholder 1"/>
          <p:cNvSpPr>
            <a:spLocks noGrp="1"/>
          </p:cNvSpPr>
          <p:nvPr>
            <p:ph idx="1"/>
          </p:nvPr>
        </p:nvSpPr>
        <p:spPr>
          <a:xfrm>
            <a:off x="368121" y="1219200"/>
            <a:ext cx="8763000" cy="5105400"/>
          </a:xfrm>
        </p:spPr>
        <p:txBody>
          <a:bodyPr>
            <a:noAutofit/>
          </a:bodyPr>
          <a:lstStyle/>
          <a:p>
            <a:pPr marL="0" indent="0">
              <a:buNone/>
            </a:pPr>
            <a:r>
              <a:rPr lang="en-US" dirty="0"/>
              <a:t>28 checkpoints </a:t>
            </a:r>
            <a:r>
              <a:rPr lang="en-US" dirty="0" smtClean="0"/>
              <a:t>that cover:</a:t>
            </a:r>
            <a:endParaRPr lang="en-US" dirty="0"/>
          </a:p>
          <a:p>
            <a:pPr lvl="1"/>
            <a:r>
              <a:rPr lang="en-US" dirty="0" smtClean="0"/>
              <a:t>Producing </a:t>
            </a:r>
            <a:r>
              <a:rPr lang="en-US" dirty="0"/>
              <a:t>accessible </a:t>
            </a:r>
            <a:r>
              <a:rPr lang="en-US" dirty="0" smtClean="0"/>
              <a:t>output (conforms to WCAG)</a:t>
            </a:r>
            <a:endParaRPr lang="en-US" dirty="0"/>
          </a:p>
          <a:p>
            <a:pPr lvl="1"/>
            <a:r>
              <a:rPr lang="en-US" dirty="0" smtClean="0"/>
              <a:t>Prompting authors </a:t>
            </a:r>
            <a:r>
              <a:rPr lang="en-US" dirty="0"/>
              <a:t>to create accessible content</a:t>
            </a:r>
          </a:p>
          <a:p>
            <a:pPr lvl="1"/>
            <a:r>
              <a:rPr lang="en-US" dirty="0"/>
              <a:t>Providing ways of checking and correcting inaccessible </a:t>
            </a:r>
            <a:r>
              <a:rPr lang="en-US" dirty="0" smtClean="0"/>
              <a:t>content</a:t>
            </a:r>
          </a:p>
          <a:p>
            <a:pPr lvl="1"/>
            <a:r>
              <a:rPr lang="en-US" dirty="0" smtClean="0"/>
              <a:t>Integrate </a:t>
            </a:r>
            <a:r>
              <a:rPr lang="en-US" dirty="0"/>
              <a:t>accessibility into document “look and feel,” help and documentation</a:t>
            </a:r>
          </a:p>
          <a:p>
            <a:pPr lvl="1"/>
            <a:r>
              <a:rPr lang="en-US" dirty="0" smtClean="0"/>
              <a:t>Making the authoring </a:t>
            </a:r>
            <a:r>
              <a:rPr lang="en-US" dirty="0"/>
              <a:t>tool accessible</a:t>
            </a:r>
          </a:p>
        </p:txBody>
      </p:sp>
      <p:sp>
        <p:nvSpPr>
          <p:cNvPr id="5" name="Slide Number Placeholder 4"/>
          <p:cNvSpPr>
            <a:spLocks noGrp="1"/>
          </p:cNvSpPr>
          <p:nvPr>
            <p:ph type="sldNum" sz="quarter" idx="12"/>
          </p:nvPr>
        </p:nvSpPr>
        <p:spPr/>
        <p:txBody>
          <a:bodyPr/>
          <a:lstStyle/>
          <a:p>
            <a:fld id="{83F5E32E-9B84-4DDF-8CCD-7D852433A08B}" type="slidenum">
              <a:rPr lang="en-US" smtClean="0"/>
              <a:pPr/>
              <a:t>44</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2975631958"/>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Accessible Rich Internet Applications (ARIA)</a:t>
            </a:r>
            <a:endParaRPr lang="en-US" dirty="0"/>
          </a:p>
        </p:txBody>
      </p:sp>
      <p:sp>
        <p:nvSpPr>
          <p:cNvPr id="2" name="Content Placeholder 1"/>
          <p:cNvSpPr>
            <a:spLocks noGrp="1"/>
          </p:cNvSpPr>
          <p:nvPr>
            <p:ph idx="1"/>
          </p:nvPr>
        </p:nvSpPr>
        <p:spPr>
          <a:xfrm>
            <a:off x="304800" y="1295400"/>
            <a:ext cx="8534400" cy="4495800"/>
          </a:xfrm>
        </p:spPr>
        <p:txBody>
          <a:bodyPr>
            <a:noAutofit/>
          </a:bodyPr>
          <a:lstStyle/>
          <a:p>
            <a:pPr>
              <a:lnSpc>
                <a:spcPct val="90000"/>
              </a:lnSpc>
            </a:pPr>
            <a:r>
              <a:rPr lang="en-US" sz="2000" dirty="0"/>
              <a:t>Accessible Rich Internet Applications (ARIA) Suite</a:t>
            </a:r>
          </a:p>
          <a:p>
            <a:pPr lvl="1">
              <a:lnSpc>
                <a:spcPct val="90000"/>
              </a:lnSpc>
            </a:pPr>
            <a:r>
              <a:rPr lang="en-US" sz="1800" dirty="0"/>
              <a:t>Last call working draft: February, 2009</a:t>
            </a:r>
          </a:p>
          <a:p>
            <a:pPr>
              <a:lnSpc>
                <a:spcPct val="90000"/>
              </a:lnSpc>
            </a:pPr>
            <a:r>
              <a:rPr lang="en-US" sz="2000" dirty="0"/>
              <a:t>Defines how information about application functionality can be provided to assistive technology. </a:t>
            </a:r>
            <a:r>
              <a:rPr lang="en-US" sz="2000" dirty="0" smtClean="0"/>
              <a:t>The goal is that with ARIA</a:t>
            </a:r>
            <a:r>
              <a:rPr lang="en-US" sz="2000" dirty="0"/>
              <a:t>, an advanced Web application can be made accessible and usable to people with disabilities.</a:t>
            </a:r>
          </a:p>
          <a:p>
            <a:pPr>
              <a:lnSpc>
                <a:spcPct val="90000"/>
              </a:lnSpc>
            </a:pPr>
            <a:r>
              <a:rPr lang="en-US" sz="2000" dirty="0" smtClean="0"/>
              <a:t>Describes </a:t>
            </a:r>
            <a:r>
              <a:rPr lang="en-US" sz="2000" dirty="0"/>
              <a:t>roles for:</a:t>
            </a:r>
          </a:p>
          <a:p>
            <a:pPr lvl="1">
              <a:lnSpc>
                <a:spcPct val="90000"/>
              </a:lnSpc>
            </a:pPr>
            <a:r>
              <a:rPr lang="en-US" sz="1800" dirty="0" smtClean="0"/>
              <a:t>Widgets: modal dialogs, menu</a:t>
            </a:r>
            <a:r>
              <a:rPr lang="en-US" sz="1800" dirty="0"/>
              <a:t>, </a:t>
            </a:r>
            <a:r>
              <a:rPr lang="en-US" sz="1800" dirty="0" smtClean="0"/>
              <a:t>trees, sliders, progress meters, spinners, etc.</a:t>
            </a:r>
            <a:endParaRPr lang="en-US" sz="1800" dirty="0"/>
          </a:p>
          <a:p>
            <a:pPr lvl="1">
              <a:lnSpc>
                <a:spcPct val="90000"/>
              </a:lnSpc>
            </a:pPr>
            <a:r>
              <a:rPr lang="en-US" sz="1800" dirty="0" smtClean="0"/>
              <a:t>Landmarks / Structure </a:t>
            </a:r>
            <a:r>
              <a:rPr lang="en-US" sz="1800" dirty="0"/>
              <a:t>of </a:t>
            </a:r>
            <a:r>
              <a:rPr lang="en-US" sz="1800" dirty="0" smtClean="0"/>
              <a:t>a Web </a:t>
            </a:r>
            <a:r>
              <a:rPr lang="en-US" sz="1800" dirty="0"/>
              <a:t>page: headings, </a:t>
            </a:r>
            <a:r>
              <a:rPr lang="en-US" sz="1800" dirty="0" smtClean="0"/>
              <a:t>navigation, content regions, etc.</a:t>
            </a:r>
            <a:endParaRPr lang="en-US" sz="1800" dirty="0"/>
          </a:p>
          <a:p>
            <a:pPr>
              <a:lnSpc>
                <a:spcPct val="90000"/>
              </a:lnSpc>
            </a:pPr>
            <a:r>
              <a:rPr lang="en-US" sz="2000" dirty="0"/>
              <a:t>Describes properties for:</a:t>
            </a:r>
          </a:p>
          <a:p>
            <a:pPr lvl="1">
              <a:lnSpc>
                <a:spcPct val="90000"/>
              </a:lnSpc>
            </a:pPr>
            <a:r>
              <a:rPr lang="en-US" sz="1800" dirty="0"/>
              <a:t>State of </a:t>
            </a:r>
            <a:r>
              <a:rPr lang="en-US" sz="1800" dirty="0" smtClean="0"/>
              <a:t>widgets/controls: required, checked </a:t>
            </a:r>
            <a:r>
              <a:rPr lang="en-US" sz="1800" dirty="0"/>
              <a:t>(checkbox), </a:t>
            </a:r>
            <a:r>
              <a:rPr lang="en-US" sz="1800" dirty="0" err="1"/>
              <a:t>haspopup</a:t>
            </a:r>
            <a:r>
              <a:rPr lang="en-US" sz="1800" dirty="0"/>
              <a:t> (menu)</a:t>
            </a:r>
          </a:p>
          <a:p>
            <a:pPr lvl="1">
              <a:lnSpc>
                <a:spcPct val="90000"/>
              </a:lnSpc>
            </a:pPr>
            <a:r>
              <a:rPr lang="en-US" sz="1800" dirty="0"/>
              <a:t>Live regions </a:t>
            </a:r>
            <a:r>
              <a:rPr lang="en-US" sz="1800" dirty="0" smtClean="0"/>
              <a:t>for which updated content should be announced and </a:t>
            </a:r>
            <a:r>
              <a:rPr lang="en-US" sz="1800" dirty="0"/>
              <a:t>interruption policy for alerts</a:t>
            </a:r>
          </a:p>
          <a:p>
            <a:pPr lvl="1">
              <a:lnSpc>
                <a:spcPct val="90000"/>
              </a:lnSpc>
            </a:pPr>
            <a:r>
              <a:rPr lang="en-US" sz="1800" dirty="0"/>
              <a:t>Drag-and-drop sources and targets</a:t>
            </a:r>
          </a:p>
          <a:p>
            <a:pPr>
              <a:lnSpc>
                <a:spcPct val="90000"/>
              </a:lnSpc>
            </a:pPr>
            <a:r>
              <a:rPr lang="en-US" sz="2000" dirty="0"/>
              <a:t>Keyboard </a:t>
            </a:r>
            <a:r>
              <a:rPr lang="en-US" sz="2000" dirty="0" smtClean="0"/>
              <a:t>navigation</a:t>
            </a:r>
            <a:endParaRPr lang="en-US" sz="2000"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45</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2380471479"/>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Sakai Accessibility Reviews</a:t>
            </a:r>
            <a:endParaRPr lang="en-US" dirty="0"/>
          </a:p>
        </p:txBody>
      </p:sp>
      <p:sp>
        <p:nvSpPr>
          <p:cNvPr id="2" name="Content Placeholder 1"/>
          <p:cNvSpPr>
            <a:spLocks noGrp="1"/>
          </p:cNvSpPr>
          <p:nvPr>
            <p:ph idx="1"/>
          </p:nvPr>
        </p:nvSpPr>
        <p:spPr/>
        <p:txBody>
          <a:bodyPr>
            <a:normAutofit lnSpcReduction="10000"/>
          </a:bodyPr>
          <a:lstStyle/>
          <a:p>
            <a:r>
              <a:rPr lang="en-US" dirty="0" smtClean="0"/>
              <a:t>Performed on every major Sakai release.</a:t>
            </a:r>
          </a:p>
          <a:p>
            <a:r>
              <a:rPr lang="en-US" dirty="0" smtClean="0"/>
              <a:t>Perform Accessibility Evaluations of the Portal and core tools.</a:t>
            </a:r>
          </a:p>
          <a:p>
            <a:r>
              <a:rPr lang="en-US" dirty="0" smtClean="0"/>
              <a:t>Write up results in reporting templates.</a:t>
            </a:r>
          </a:p>
          <a:p>
            <a:r>
              <a:rPr lang="en-US" dirty="0" smtClean="0"/>
              <a:t>Write JIRAs on the issues (bugs) found.</a:t>
            </a:r>
          </a:p>
          <a:p>
            <a:r>
              <a:rPr lang="en-US" dirty="0" smtClean="0"/>
              <a:t>Work to resolve the issues.</a:t>
            </a:r>
          </a:p>
          <a:p>
            <a:r>
              <a:rPr lang="en-US" dirty="0" smtClean="0"/>
              <a:t>Review and update accessibility documentation.</a:t>
            </a:r>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46</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1070612967"/>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Sakai Accessibility Reviews</a:t>
            </a:r>
            <a:endParaRPr lang="en-US" dirty="0"/>
          </a:p>
        </p:txBody>
      </p:sp>
      <p:sp>
        <p:nvSpPr>
          <p:cNvPr id="2" name="Content Placeholder 1"/>
          <p:cNvSpPr>
            <a:spLocks noGrp="1"/>
          </p:cNvSpPr>
          <p:nvPr>
            <p:ph idx="1"/>
          </p:nvPr>
        </p:nvSpPr>
        <p:spPr/>
        <p:txBody>
          <a:bodyPr>
            <a:normAutofit/>
          </a:bodyPr>
          <a:lstStyle/>
          <a:p>
            <a:pPr>
              <a:spcAft>
                <a:spcPts val="1200"/>
              </a:spcAft>
            </a:pPr>
            <a:r>
              <a:rPr lang="en-US" dirty="0" smtClean="0"/>
              <a:t>Begin as soon as the QA servers are up with the first Alpha release</a:t>
            </a:r>
          </a:p>
          <a:p>
            <a:r>
              <a:rPr lang="en-US" dirty="0" smtClean="0"/>
              <a:t>We get great support from release management, the maintenance team, and developers for resolving issues</a:t>
            </a:r>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47</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569461869"/>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Some Hat Tips to the Sakai Community</a:t>
            </a:r>
            <a:endParaRPr lang="en-US" dirty="0"/>
          </a:p>
        </p:txBody>
      </p:sp>
      <p:sp>
        <p:nvSpPr>
          <p:cNvPr id="2" name="Content Placeholder 1"/>
          <p:cNvSpPr>
            <a:spLocks noGrp="1"/>
          </p:cNvSpPr>
          <p:nvPr>
            <p:ph idx="1"/>
          </p:nvPr>
        </p:nvSpPr>
        <p:spPr>
          <a:xfrm>
            <a:off x="1143000" y="1143000"/>
            <a:ext cx="7772400" cy="4876800"/>
          </a:xfrm>
        </p:spPr>
        <p:txBody>
          <a:bodyPr numCol="2">
            <a:normAutofit fontScale="70000" lnSpcReduction="20000"/>
          </a:bodyPr>
          <a:lstStyle/>
          <a:p>
            <a:pPr>
              <a:spcBef>
                <a:spcPts val="300"/>
              </a:spcBef>
            </a:pPr>
            <a:r>
              <a:rPr lang="en-US" dirty="0" err="1"/>
              <a:t>Alexandre</a:t>
            </a:r>
            <a:r>
              <a:rPr lang="en-US" dirty="0"/>
              <a:t> Ballesté </a:t>
            </a:r>
            <a:endParaRPr lang="en-US" dirty="0" smtClean="0"/>
          </a:p>
          <a:p>
            <a:pPr>
              <a:spcBef>
                <a:spcPts val="300"/>
              </a:spcBef>
            </a:pPr>
            <a:r>
              <a:rPr lang="en-US" dirty="0" smtClean="0"/>
              <a:t>Alan Berg</a:t>
            </a:r>
          </a:p>
          <a:p>
            <a:pPr>
              <a:spcBef>
                <a:spcPts val="300"/>
              </a:spcBef>
            </a:pPr>
            <a:r>
              <a:rPr lang="en-US" dirty="0" smtClean="0"/>
              <a:t>Noah Botimer</a:t>
            </a:r>
          </a:p>
          <a:p>
            <a:pPr>
              <a:spcBef>
                <a:spcPts val="300"/>
              </a:spcBef>
            </a:pPr>
            <a:r>
              <a:rPr lang="en-US" dirty="0"/>
              <a:t>Matt Clare </a:t>
            </a:r>
            <a:endParaRPr lang="en-US" dirty="0" smtClean="0"/>
          </a:p>
          <a:p>
            <a:pPr>
              <a:spcBef>
                <a:spcPts val="300"/>
              </a:spcBef>
            </a:pPr>
            <a:r>
              <a:rPr lang="en-US" dirty="0" smtClean="0"/>
              <a:t>Eli Cochran</a:t>
            </a:r>
            <a:endParaRPr lang="en-US" dirty="0"/>
          </a:p>
          <a:p>
            <a:pPr>
              <a:spcBef>
                <a:spcPts val="300"/>
              </a:spcBef>
            </a:pPr>
            <a:r>
              <a:rPr lang="en-US" dirty="0"/>
              <a:t>Jonathan </a:t>
            </a:r>
            <a:r>
              <a:rPr lang="en-US" dirty="0" smtClean="0"/>
              <a:t>Cook</a:t>
            </a:r>
          </a:p>
          <a:p>
            <a:pPr>
              <a:spcBef>
                <a:spcPts val="300"/>
              </a:spcBef>
            </a:pPr>
            <a:r>
              <a:rPr lang="en-US" dirty="0" smtClean="0"/>
              <a:t>Steve Githens</a:t>
            </a:r>
          </a:p>
          <a:p>
            <a:pPr>
              <a:spcBef>
                <a:spcPts val="300"/>
              </a:spcBef>
            </a:pPr>
            <a:r>
              <a:rPr lang="en-US" dirty="0" smtClean="0"/>
              <a:t>Charles Hedrick</a:t>
            </a:r>
            <a:endParaRPr lang="en-US" dirty="0"/>
          </a:p>
          <a:p>
            <a:pPr>
              <a:spcBef>
                <a:spcPts val="300"/>
              </a:spcBef>
            </a:pPr>
            <a:r>
              <a:rPr lang="en-US" dirty="0"/>
              <a:t>David </a:t>
            </a:r>
            <a:r>
              <a:rPr lang="en-US" dirty="0" smtClean="0"/>
              <a:t>Horwitz</a:t>
            </a:r>
          </a:p>
          <a:p>
            <a:pPr>
              <a:spcBef>
                <a:spcPts val="300"/>
              </a:spcBef>
            </a:pPr>
            <a:r>
              <a:rPr lang="en-US" dirty="0" smtClean="0"/>
              <a:t>Suhas Jagadeesh</a:t>
            </a:r>
          </a:p>
          <a:p>
            <a:pPr>
              <a:spcBef>
                <a:spcPts val="300"/>
              </a:spcBef>
            </a:pPr>
            <a:r>
              <a:rPr lang="en-US" dirty="0"/>
              <a:t>Matthew Jones </a:t>
            </a:r>
            <a:endParaRPr lang="en-US" dirty="0" smtClean="0"/>
          </a:p>
          <a:p>
            <a:pPr>
              <a:spcBef>
                <a:spcPts val="300"/>
              </a:spcBef>
            </a:pPr>
            <a:r>
              <a:rPr lang="en-US" dirty="0" smtClean="0"/>
              <a:t>Sean Keesler</a:t>
            </a:r>
          </a:p>
          <a:p>
            <a:pPr>
              <a:spcBef>
                <a:spcPts val="300"/>
              </a:spcBef>
            </a:pPr>
            <a:r>
              <a:rPr lang="en-US" dirty="0" smtClean="0"/>
              <a:t>Kiran Kumar</a:t>
            </a:r>
          </a:p>
          <a:p>
            <a:pPr>
              <a:spcBef>
                <a:spcPts val="300"/>
              </a:spcBef>
            </a:pPr>
            <a:r>
              <a:rPr lang="en-US" dirty="0"/>
              <a:t>Jean-François </a:t>
            </a:r>
            <a:r>
              <a:rPr lang="en-US" dirty="0" err="1"/>
              <a:t>Lévêque</a:t>
            </a:r>
            <a:r>
              <a:rPr lang="en-US" dirty="0"/>
              <a:t> </a:t>
            </a:r>
            <a:endParaRPr lang="en-US" dirty="0" smtClean="0"/>
          </a:p>
          <a:p>
            <a:pPr>
              <a:spcBef>
                <a:spcPts val="300"/>
              </a:spcBef>
            </a:pPr>
            <a:r>
              <a:rPr lang="en-US" dirty="0" smtClean="0"/>
              <a:t>David </a:t>
            </a:r>
            <a:r>
              <a:rPr lang="en-US" dirty="0" err="1"/>
              <a:t>Martínez</a:t>
            </a:r>
            <a:endParaRPr lang="en-US" dirty="0"/>
          </a:p>
          <a:p>
            <a:pPr>
              <a:spcBef>
                <a:spcPts val="300"/>
              </a:spcBef>
            </a:pPr>
            <a:r>
              <a:rPr lang="en-US" dirty="0"/>
              <a:t>Stephen Marquard</a:t>
            </a:r>
          </a:p>
          <a:p>
            <a:pPr>
              <a:spcBef>
                <a:spcPts val="300"/>
              </a:spcBef>
            </a:pPr>
            <a:r>
              <a:rPr lang="en-US" dirty="0"/>
              <a:t>Chris </a:t>
            </a:r>
            <a:r>
              <a:rPr lang="en-US" dirty="0" smtClean="0"/>
              <a:t>Maurer</a:t>
            </a:r>
          </a:p>
          <a:p>
            <a:pPr>
              <a:spcBef>
                <a:spcPts val="300"/>
              </a:spcBef>
            </a:pPr>
            <a:r>
              <a:rPr lang="en-US" dirty="0" smtClean="0"/>
              <a:t>Megan May </a:t>
            </a:r>
          </a:p>
          <a:p>
            <a:pPr>
              <a:spcBef>
                <a:spcPts val="300"/>
              </a:spcBef>
            </a:pPr>
            <a:r>
              <a:rPr lang="en-US" dirty="0" smtClean="0"/>
              <a:t>Sam </a:t>
            </a:r>
            <a:r>
              <a:rPr lang="en-US" dirty="0" err="1" smtClean="0"/>
              <a:t>Ottenhoff</a:t>
            </a:r>
            <a:endParaRPr lang="en-US" dirty="0" smtClean="0"/>
          </a:p>
          <a:p>
            <a:pPr>
              <a:spcBef>
                <a:spcPts val="300"/>
              </a:spcBef>
            </a:pPr>
            <a:r>
              <a:rPr lang="en-US" dirty="0" err="1"/>
              <a:t>Savitha</a:t>
            </a:r>
            <a:r>
              <a:rPr lang="en-US" dirty="0"/>
              <a:t> </a:t>
            </a:r>
            <a:r>
              <a:rPr lang="en-US" dirty="0" err="1"/>
              <a:t>Prakash</a:t>
            </a:r>
            <a:r>
              <a:rPr lang="en-US" dirty="0"/>
              <a:t> </a:t>
            </a:r>
            <a:endParaRPr lang="en-US" dirty="0" smtClean="0"/>
          </a:p>
          <a:p>
            <a:pPr>
              <a:spcBef>
                <a:spcPts val="300"/>
              </a:spcBef>
            </a:pPr>
            <a:r>
              <a:rPr lang="en-US" dirty="0" smtClean="0"/>
              <a:t>Zhen Qian</a:t>
            </a:r>
          </a:p>
          <a:p>
            <a:pPr>
              <a:spcBef>
                <a:spcPts val="300"/>
              </a:spcBef>
            </a:pPr>
            <a:r>
              <a:rPr lang="en-US" dirty="0" smtClean="0"/>
              <a:t>Gonzalo Silverio</a:t>
            </a:r>
          </a:p>
          <a:p>
            <a:pPr>
              <a:spcBef>
                <a:spcPts val="300"/>
              </a:spcBef>
            </a:pPr>
            <a:r>
              <a:rPr lang="en-US" dirty="0" smtClean="0"/>
              <a:t>Steve Swinsburg</a:t>
            </a:r>
            <a:endParaRPr lang="en-US" dirty="0"/>
          </a:p>
          <a:p>
            <a:pPr>
              <a:spcBef>
                <a:spcPts val="300"/>
              </a:spcBef>
            </a:pPr>
            <a:r>
              <a:rPr lang="en-US" dirty="0"/>
              <a:t>Greg </a:t>
            </a:r>
            <a:r>
              <a:rPr lang="en-US" dirty="0" smtClean="0"/>
              <a:t>Thomas</a:t>
            </a:r>
          </a:p>
          <a:p>
            <a:pPr>
              <a:spcBef>
                <a:spcPts val="300"/>
              </a:spcBef>
            </a:pPr>
            <a:r>
              <a:rPr lang="en-US" dirty="0" smtClean="0"/>
              <a:t>Elizabeth Venstra</a:t>
            </a:r>
            <a:endParaRPr lang="en-US" dirty="0"/>
          </a:p>
          <a:p>
            <a:pPr>
              <a:spcBef>
                <a:spcPts val="300"/>
              </a:spcBef>
            </a:pPr>
            <a:r>
              <a:rPr lang="en-US" dirty="0" smtClean="0"/>
              <a:t>Michelle Wagner</a:t>
            </a:r>
          </a:p>
          <a:p>
            <a:pPr>
              <a:spcBef>
                <a:spcPts val="300"/>
              </a:spcBef>
            </a:pPr>
            <a:r>
              <a:rPr lang="en-US" dirty="0" smtClean="0"/>
              <a:t>Ying Wang</a:t>
            </a:r>
          </a:p>
          <a:p>
            <a:pPr>
              <a:spcBef>
                <a:spcPts val="300"/>
              </a:spcBef>
            </a:pPr>
            <a:r>
              <a:rPr lang="en-US" dirty="0" smtClean="0"/>
              <a:t>Anthony Whyte</a:t>
            </a:r>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48</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
        <p:nvSpPr>
          <p:cNvPr id="4" name="TextBox 3"/>
          <p:cNvSpPr txBox="1"/>
          <p:nvPr/>
        </p:nvSpPr>
        <p:spPr>
          <a:xfrm>
            <a:off x="1905000" y="5939135"/>
            <a:ext cx="5638800" cy="461665"/>
          </a:xfrm>
          <a:prstGeom prst="rect">
            <a:avLst/>
          </a:prstGeom>
          <a:noFill/>
        </p:spPr>
        <p:txBody>
          <a:bodyPr wrap="square" rtlCol="0">
            <a:spAutoFit/>
          </a:bodyPr>
          <a:lstStyle/>
          <a:p>
            <a:pPr algn="ctr"/>
            <a:r>
              <a:rPr lang="en-US" sz="2400" dirty="0" smtClean="0"/>
              <a:t>And more unsung heroes…</a:t>
            </a:r>
            <a:endParaRPr lang="en-US" sz="2400" dirty="0"/>
          </a:p>
        </p:txBody>
      </p:sp>
    </p:spTree>
    <p:extLst>
      <p:ext uri="{BB962C8B-B14F-4D97-AF65-F5344CB8AC3E}">
        <p14:creationId xmlns:p14="http://schemas.microsoft.com/office/powerpoint/2010/main" val="3987606155"/>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Accessibility Working Group Accessibility Testers</a:t>
            </a:r>
            <a:endParaRPr lang="en-US" dirty="0"/>
          </a:p>
        </p:txBody>
      </p:sp>
      <p:sp>
        <p:nvSpPr>
          <p:cNvPr id="2" name="Content Placeholder 1"/>
          <p:cNvSpPr>
            <a:spLocks noGrp="1"/>
          </p:cNvSpPr>
          <p:nvPr>
            <p:ph idx="1"/>
          </p:nvPr>
        </p:nvSpPr>
        <p:spPr>
          <a:xfrm>
            <a:off x="304800" y="1295400"/>
            <a:ext cx="7848600" cy="4267200"/>
          </a:xfrm>
        </p:spPr>
        <p:txBody>
          <a:bodyPr numCol="2">
            <a:normAutofit/>
          </a:bodyPr>
          <a:lstStyle/>
          <a:p>
            <a:r>
              <a:rPr lang="en-US" dirty="0" smtClean="0"/>
              <a:t>Eli </a:t>
            </a:r>
            <a:r>
              <a:rPr lang="en-US" dirty="0"/>
              <a:t>Cochran</a:t>
            </a:r>
          </a:p>
          <a:p>
            <a:r>
              <a:rPr lang="en-US" dirty="0"/>
              <a:t>Mike </a:t>
            </a:r>
            <a:r>
              <a:rPr lang="en-US" dirty="0" smtClean="0"/>
              <a:t>Elledge</a:t>
            </a:r>
          </a:p>
          <a:p>
            <a:r>
              <a:rPr lang="en-US" dirty="0" smtClean="0"/>
              <a:t>Lucy Greco</a:t>
            </a:r>
            <a:endParaRPr lang="en-US" dirty="0"/>
          </a:p>
          <a:p>
            <a:r>
              <a:rPr lang="en-US" dirty="0" smtClean="0"/>
              <a:t>Joe Humbert</a:t>
            </a:r>
          </a:p>
          <a:p>
            <a:r>
              <a:rPr lang="en-US" dirty="0" smtClean="0"/>
              <a:t>Brian Richwine</a:t>
            </a:r>
          </a:p>
          <a:p>
            <a:r>
              <a:rPr lang="en-US" dirty="0"/>
              <a:t>Mary Stores</a:t>
            </a:r>
          </a:p>
          <a:p>
            <a:r>
              <a:rPr lang="en-US" dirty="0" smtClean="0"/>
              <a:t>Walt Stover</a:t>
            </a:r>
          </a:p>
          <a:p>
            <a:r>
              <a:rPr lang="en-US" dirty="0" smtClean="0"/>
              <a:t>Nantanoot Suwannawut</a:t>
            </a:r>
          </a:p>
          <a:p>
            <a:r>
              <a:rPr lang="en-US" dirty="0"/>
              <a:t>Scott </a:t>
            </a:r>
            <a:r>
              <a:rPr lang="en-US" dirty="0" smtClean="0"/>
              <a:t>Williams</a:t>
            </a:r>
          </a:p>
          <a:p>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49</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411851521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is Web Accessibility?</a:t>
            </a:r>
            <a:endParaRPr lang="en-US" dirty="0"/>
          </a:p>
        </p:txBody>
      </p:sp>
      <p:sp>
        <p:nvSpPr>
          <p:cNvPr id="2" name="Content Placeholder 1"/>
          <p:cNvSpPr>
            <a:spLocks noGrp="1"/>
          </p:cNvSpPr>
          <p:nvPr>
            <p:ph idx="1"/>
          </p:nvPr>
        </p:nvSpPr>
        <p:spPr>
          <a:xfrm>
            <a:off x="609600" y="1447800"/>
            <a:ext cx="8001000" cy="4343400"/>
          </a:xfrm>
        </p:spPr>
        <p:txBody>
          <a:bodyPr>
            <a:normAutofit fontScale="92500"/>
          </a:bodyPr>
          <a:lstStyle/>
          <a:p>
            <a:pPr marL="0" indent="0">
              <a:buNone/>
            </a:pPr>
            <a:r>
              <a:rPr lang="en-US" dirty="0" smtClean="0"/>
              <a:t>Simply put:</a:t>
            </a:r>
          </a:p>
          <a:p>
            <a:pPr marL="292100" indent="0">
              <a:buNone/>
              <a:tabLst>
                <a:tab pos="6453188" algn="l"/>
              </a:tabLst>
            </a:pPr>
            <a:r>
              <a:rPr lang="en-US" dirty="0" smtClean="0"/>
              <a:t>Accessibility means all users (regardless of disability) can obtain the same information and perform the same functions.</a:t>
            </a:r>
          </a:p>
          <a:p>
            <a:pPr marL="50800" indent="0">
              <a:buNone/>
              <a:tabLst>
                <a:tab pos="0" algn="l"/>
                <a:tab pos="6453188" algn="l"/>
              </a:tabLst>
            </a:pPr>
            <a:endParaRPr lang="en-US" sz="900" dirty="0" smtClean="0"/>
          </a:p>
          <a:p>
            <a:pPr marL="50800" indent="0">
              <a:buNone/>
              <a:tabLst>
                <a:tab pos="0" algn="l"/>
                <a:tab pos="6453188" algn="l"/>
              </a:tabLst>
            </a:pPr>
            <a:r>
              <a:rPr lang="en-US" dirty="0" smtClean="0"/>
              <a:t>An </a:t>
            </a:r>
            <a:r>
              <a:rPr lang="en-US" dirty="0"/>
              <a:t>accessible Web site can equal freedom, independence, and privacy for someone who is disabled.</a:t>
            </a:r>
            <a:endParaRPr lang="en-US" sz="900" dirty="0"/>
          </a:p>
          <a:p>
            <a:pPr marL="50800" indent="0">
              <a:buNone/>
              <a:tabLst>
                <a:tab pos="0" algn="l"/>
                <a:tab pos="6453188" algn="l"/>
              </a:tabLst>
            </a:pPr>
            <a:endParaRPr lang="en-US" dirty="0" smtClean="0"/>
          </a:p>
        </p:txBody>
      </p:sp>
      <p:sp>
        <p:nvSpPr>
          <p:cNvPr id="5" name="Slide Number Placeholder 4"/>
          <p:cNvSpPr>
            <a:spLocks noGrp="1"/>
          </p:cNvSpPr>
          <p:nvPr>
            <p:ph type="sldNum" sz="quarter" idx="12"/>
          </p:nvPr>
        </p:nvSpPr>
        <p:spPr/>
        <p:txBody>
          <a:bodyPr/>
          <a:lstStyle/>
          <a:p>
            <a:fld id="{83F5E32E-9B84-4DDF-8CCD-7D852433A08B}" type="slidenum">
              <a:rPr lang="en-US" smtClean="0"/>
              <a:pPr/>
              <a:t>5</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16023097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Sakai Accessibility Reviews</a:t>
            </a:r>
            <a:endParaRPr lang="en-US" dirty="0"/>
          </a:p>
        </p:txBody>
      </p:sp>
      <p:sp>
        <p:nvSpPr>
          <p:cNvPr id="2" name="Content Placeholder 1"/>
          <p:cNvSpPr>
            <a:spLocks noGrp="1"/>
          </p:cNvSpPr>
          <p:nvPr>
            <p:ph idx="1"/>
          </p:nvPr>
        </p:nvSpPr>
        <p:spPr>
          <a:xfrm>
            <a:off x="304800" y="1371600"/>
            <a:ext cx="8534400" cy="4876800"/>
          </a:xfrm>
        </p:spPr>
        <p:txBody>
          <a:bodyPr>
            <a:normAutofit lnSpcReduction="10000"/>
          </a:bodyPr>
          <a:lstStyle/>
          <a:p>
            <a:r>
              <a:rPr lang="en-US" dirty="0" smtClean="0"/>
              <a:t>Combined use of two approaches:</a:t>
            </a:r>
          </a:p>
          <a:p>
            <a:pPr marL="909638" lvl="1">
              <a:spcBef>
                <a:spcPts val="0"/>
              </a:spcBef>
            </a:pPr>
            <a:r>
              <a:rPr lang="en-US" dirty="0" smtClean="0"/>
              <a:t>Technical Accessibility Evaluation</a:t>
            </a:r>
          </a:p>
          <a:p>
            <a:pPr marL="909638" lvl="1">
              <a:spcBef>
                <a:spcPts val="0"/>
              </a:spcBef>
            </a:pPr>
            <a:r>
              <a:rPr lang="en-US" dirty="0" smtClean="0"/>
              <a:t>Functional Accessibility Evaluation</a:t>
            </a:r>
          </a:p>
          <a:p>
            <a:r>
              <a:rPr lang="en-US" dirty="0" smtClean="0"/>
              <a:t>Goal: Efficient and effective discovery of accessibility issues</a:t>
            </a:r>
          </a:p>
          <a:p>
            <a:r>
              <a:rPr lang="en-US" dirty="0" smtClean="0"/>
              <a:t>Uses: Accessibility checkers, heuristic evaluation, code reviews, and functional accessibility testing using walkthrough scripts with adaptive technologies</a:t>
            </a:r>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50</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3205987145"/>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Sakai Accessibility Reviews</a:t>
            </a:r>
            <a:endParaRPr lang="en-US" dirty="0"/>
          </a:p>
        </p:txBody>
      </p:sp>
      <p:sp>
        <p:nvSpPr>
          <p:cNvPr id="2" name="Content Placeholder 1"/>
          <p:cNvSpPr>
            <a:spLocks noGrp="1"/>
          </p:cNvSpPr>
          <p:nvPr>
            <p:ph idx="1"/>
          </p:nvPr>
        </p:nvSpPr>
        <p:spPr>
          <a:xfrm>
            <a:off x="304800" y="1371600"/>
            <a:ext cx="8534400" cy="4876800"/>
          </a:xfrm>
        </p:spPr>
        <p:txBody>
          <a:bodyPr>
            <a:normAutofit/>
          </a:bodyPr>
          <a:lstStyle/>
          <a:p>
            <a:pPr marL="0" indent="0">
              <a:buNone/>
            </a:pPr>
            <a:r>
              <a:rPr lang="en-US" dirty="0" smtClean="0"/>
              <a:t>To perform </a:t>
            </a:r>
            <a:r>
              <a:rPr lang="en-US" dirty="0" smtClean="0"/>
              <a:t>a review it is helpful </a:t>
            </a:r>
            <a:r>
              <a:rPr lang="en-US" dirty="0" smtClean="0"/>
              <a:t>to </a:t>
            </a:r>
            <a:r>
              <a:rPr lang="en-US" dirty="0" smtClean="0"/>
              <a:t>know:</a:t>
            </a:r>
          </a:p>
          <a:p>
            <a:r>
              <a:rPr lang="en-US" dirty="0" smtClean="0"/>
              <a:t>Familiarity </a:t>
            </a:r>
            <a:r>
              <a:rPr lang="en-US" dirty="0"/>
              <a:t>with Web mark-up languages (such as HTML),</a:t>
            </a:r>
          </a:p>
          <a:p>
            <a:r>
              <a:rPr lang="en-US" dirty="0"/>
              <a:t>access to and skill with a variety of evaluation tools and approaches, and</a:t>
            </a:r>
          </a:p>
          <a:p>
            <a:r>
              <a:rPr lang="en-US" dirty="0"/>
              <a:t>knowledge and experience in Web accessibility.</a:t>
            </a:r>
          </a:p>
          <a:p>
            <a:pPr marL="0" indent="0">
              <a:buNone/>
            </a:pPr>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51</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1998947992"/>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Walkthrough Script</a:t>
            </a:r>
            <a:endParaRPr lang="en-US" dirty="0"/>
          </a:p>
        </p:txBody>
      </p:sp>
      <p:sp>
        <p:nvSpPr>
          <p:cNvPr id="2" name="Content Placeholder 1"/>
          <p:cNvSpPr>
            <a:spLocks noGrp="1"/>
          </p:cNvSpPr>
          <p:nvPr>
            <p:ph idx="1"/>
          </p:nvPr>
        </p:nvSpPr>
        <p:spPr>
          <a:xfrm>
            <a:off x="685800" y="1295400"/>
            <a:ext cx="8153400" cy="4876800"/>
          </a:xfrm>
        </p:spPr>
        <p:txBody>
          <a:bodyPr/>
          <a:lstStyle/>
          <a:p>
            <a:pPr marL="0" indent="0">
              <a:buNone/>
            </a:pPr>
            <a:r>
              <a:rPr lang="en-US" dirty="0" smtClean="0"/>
              <a:t>In Sakai CLE (Sakai 2), the walkthrough scripts are usually very tool centric (Chat tool, Resources tool, Syllabus tool, etc.).</a:t>
            </a:r>
            <a:endParaRPr lang="en-US" sz="900" dirty="0" smtClean="0"/>
          </a:p>
          <a:p>
            <a:pPr marL="0" indent="0">
              <a:buNone/>
            </a:pPr>
            <a:endParaRPr lang="en-US" sz="900" dirty="0"/>
          </a:p>
          <a:p>
            <a:pPr marL="0" indent="0">
              <a:buNone/>
            </a:pPr>
            <a:r>
              <a:rPr lang="en-US" dirty="0" smtClean="0"/>
              <a:t>In Sakai OAE (Sakai 3), the walkthrough scripts will be use case centric (Create an account, Login and add a research associate as a contact, etc.)</a:t>
            </a:r>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52</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1553638160"/>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Walkthrough Script Philosophy</a:t>
            </a:r>
            <a:endParaRPr lang="en-US" dirty="0"/>
          </a:p>
        </p:txBody>
      </p:sp>
      <p:sp>
        <p:nvSpPr>
          <p:cNvPr id="2" name="Content Placeholder 1"/>
          <p:cNvSpPr>
            <a:spLocks noGrp="1"/>
          </p:cNvSpPr>
          <p:nvPr>
            <p:ph idx="1"/>
          </p:nvPr>
        </p:nvSpPr>
        <p:spPr>
          <a:xfrm>
            <a:off x="304800" y="1524000"/>
            <a:ext cx="8534400" cy="4343400"/>
          </a:xfrm>
        </p:spPr>
        <p:txBody>
          <a:bodyPr>
            <a:normAutofit fontScale="92500" lnSpcReduction="10000"/>
          </a:bodyPr>
          <a:lstStyle/>
          <a:p>
            <a:r>
              <a:rPr lang="en-US" dirty="0" smtClean="0"/>
              <a:t>The walkthrough script is a step-by-step description of a series of tasks a user must be able to perform to accomplish a set of objectives.</a:t>
            </a:r>
          </a:p>
          <a:p>
            <a:r>
              <a:rPr lang="en-US" dirty="0" smtClean="0"/>
              <a:t>The script should examine the user’s ability to perceive associated cues and feedback, navigate the site, operate the UI features, understand the content, and carryout required tasks.</a:t>
            </a:r>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53</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632470409"/>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Accessibility Review Process</a:t>
            </a:r>
            <a:endParaRPr lang="en-US" dirty="0"/>
          </a:p>
        </p:txBody>
      </p:sp>
      <p:sp>
        <p:nvSpPr>
          <p:cNvPr id="2" name="Content Placeholder 1"/>
          <p:cNvSpPr>
            <a:spLocks noGrp="1"/>
          </p:cNvSpPr>
          <p:nvPr>
            <p:ph idx="1"/>
          </p:nvPr>
        </p:nvSpPr>
        <p:spPr>
          <a:xfrm>
            <a:off x="304800" y="1524000"/>
            <a:ext cx="8534400" cy="4648200"/>
          </a:xfrm>
        </p:spPr>
        <p:txBody>
          <a:bodyPr>
            <a:normAutofit/>
          </a:bodyPr>
          <a:lstStyle/>
          <a:p>
            <a:r>
              <a:rPr lang="en-US" dirty="0" smtClean="0"/>
              <a:t>Tools / Use Cases get chosen</a:t>
            </a:r>
          </a:p>
          <a:p>
            <a:r>
              <a:rPr lang="en-US" dirty="0" smtClean="0"/>
              <a:t>Accessibility Review is performed</a:t>
            </a:r>
          </a:p>
          <a:p>
            <a:r>
              <a:rPr lang="en-US" dirty="0" smtClean="0"/>
              <a:t>The results get recorded</a:t>
            </a:r>
          </a:p>
          <a:p>
            <a:r>
              <a:rPr lang="en-US" dirty="0" smtClean="0"/>
              <a:t>Issues get filed in the JIRA system as bug reports</a:t>
            </a:r>
          </a:p>
          <a:p>
            <a:r>
              <a:rPr lang="en-US" dirty="0" smtClean="0"/>
              <a:t>Track and work to resolve the issues</a:t>
            </a:r>
          </a:p>
          <a:p>
            <a:r>
              <a:rPr lang="en-US" dirty="0" smtClean="0"/>
              <a:t>Update the documentation</a:t>
            </a:r>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54</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2787666889"/>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How You Can Help!</a:t>
            </a:r>
            <a:endParaRPr lang="en-US" dirty="0"/>
          </a:p>
        </p:txBody>
      </p:sp>
      <p:sp>
        <p:nvSpPr>
          <p:cNvPr id="2" name="Content Placeholder 1"/>
          <p:cNvSpPr>
            <a:spLocks noGrp="1"/>
          </p:cNvSpPr>
          <p:nvPr>
            <p:ph idx="1"/>
          </p:nvPr>
        </p:nvSpPr>
        <p:spPr>
          <a:xfrm>
            <a:off x="0" y="1295400"/>
            <a:ext cx="9144000" cy="5181600"/>
          </a:xfrm>
        </p:spPr>
        <p:txBody>
          <a:bodyPr>
            <a:normAutofit/>
          </a:bodyPr>
          <a:lstStyle/>
          <a:p>
            <a:pPr lvl="1"/>
            <a:r>
              <a:rPr lang="en-US" dirty="0" smtClean="0"/>
              <a:t>Share </a:t>
            </a:r>
            <a:r>
              <a:rPr lang="en-US" dirty="0" smtClean="0"/>
              <a:t>your knowledge of accessibility concerns with using / administering </a:t>
            </a:r>
            <a:r>
              <a:rPr lang="en-US" dirty="0" smtClean="0"/>
              <a:t>Sakai</a:t>
            </a:r>
          </a:p>
          <a:p>
            <a:pPr lvl="1"/>
            <a:r>
              <a:rPr lang="en-US" dirty="0" smtClean="0"/>
              <a:t>Share your knowledge of how best to support users with disabilities in using Sakai</a:t>
            </a:r>
          </a:p>
          <a:p>
            <a:pPr lvl="1"/>
            <a:r>
              <a:rPr lang="en-US" dirty="0" smtClean="0"/>
              <a:t>Let us know which tools are important to you</a:t>
            </a:r>
            <a:endParaRPr lang="en-US" dirty="0" smtClean="0"/>
          </a:p>
          <a:p>
            <a:pPr lvl="1"/>
            <a:r>
              <a:rPr lang="en-US" dirty="0" smtClean="0"/>
              <a:t>Help perform accessibility reviews</a:t>
            </a:r>
          </a:p>
          <a:p>
            <a:pPr lvl="1"/>
            <a:r>
              <a:rPr lang="en-US" dirty="0" smtClean="0"/>
              <a:t>Help resolve accessibility issues</a:t>
            </a:r>
          </a:p>
          <a:p>
            <a:pPr lvl="1"/>
            <a:r>
              <a:rPr lang="en-US" dirty="0" smtClean="0"/>
              <a:t>Help write documentation</a:t>
            </a:r>
          </a:p>
        </p:txBody>
      </p:sp>
      <p:sp>
        <p:nvSpPr>
          <p:cNvPr id="5" name="Slide Number Placeholder 4"/>
          <p:cNvSpPr>
            <a:spLocks noGrp="1"/>
          </p:cNvSpPr>
          <p:nvPr>
            <p:ph type="sldNum" sz="quarter" idx="12"/>
          </p:nvPr>
        </p:nvSpPr>
        <p:spPr/>
        <p:txBody>
          <a:bodyPr/>
          <a:lstStyle/>
          <a:p>
            <a:fld id="{83F5E32E-9B84-4DDF-8CCD-7D852433A08B}" type="slidenum">
              <a:rPr lang="en-US" smtClean="0"/>
              <a:pPr/>
              <a:t>55</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6205628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How to Get Involved</a:t>
            </a:r>
            <a:endParaRPr lang="en-US" dirty="0"/>
          </a:p>
        </p:txBody>
      </p:sp>
      <p:sp>
        <p:nvSpPr>
          <p:cNvPr id="2" name="Content Placeholder 1"/>
          <p:cNvSpPr>
            <a:spLocks noGrp="1"/>
          </p:cNvSpPr>
          <p:nvPr>
            <p:ph idx="1"/>
          </p:nvPr>
        </p:nvSpPr>
        <p:spPr/>
        <p:txBody>
          <a:bodyPr>
            <a:normAutofit/>
          </a:bodyPr>
          <a:lstStyle/>
          <a:p>
            <a:pPr marL="457200" lvl="1" indent="0">
              <a:buNone/>
            </a:pPr>
            <a:r>
              <a:rPr lang="en-US" dirty="0" smtClean="0"/>
              <a:t>Join the WG’s email list: </a:t>
            </a:r>
            <a:r>
              <a:rPr lang="en-US" dirty="0" smtClean="0">
                <a:hlinkClick r:id="rId2"/>
              </a:rPr>
              <a:t>accessibility@collab.sakaiproject.org</a:t>
            </a:r>
            <a:r>
              <a:rPr lang="en-US" dirty="0" smtClean="0"/>
              <a:t/>
            </a:r>
            <a:br>
              <a:rPr lang="en-US" dirty="0" smtClean="0"/>
            </a:br>
            <a:endParaRPr lang="en-US" dirty="0" smtClean="0"/>
          </a:p>
          <a:p>
            <a:pPr marL="457200" lvl="1" indent="0">
              <a:buNone/>
            </a:pPr>
            <a:r>
              <a:rPr lang="en-US" dirty="0" smtClean="0"/>
              <a:t>Sign up or view the archives by visiting this page:</a:t>
            </a:r>
            <a:r>
              <a:rPr lang="en-US" dirty="0"/>
              <a:t/>
            </a:r>
            <a:br>
              <a:rPr lang="en-US" dirty="0"/>
            </a:br>
            <a:r>
              <a:rPr lang="en-US" dirty="0" smtClean="0"/>
              <a:t/>
            </a:r>
            <a:br>
              <a:rPr lang="en-US" dirty="0" smtClean="0"/>
            </a:br>
            <a:r>
              <a:rPr lang="en-US" dirty="0" smtClean="0">
                <a:hlinkClick r:id="rId3"/>
              </a:rPr>
              <a:t>http</a:t>
            </a:r>
            <a:r>
              <a:rPr lang="en-US" dirty="0">
                <a:hlinkClick r:id="rId3"/>
              </a:rPr>
              <a:t>://collab.sakaiproject.org/mailman/listinfo/</a:t>
            </a:r>
            <a:r>
              <a:rPr lang="en-US" dirty="0" smtClean="0">
                <a:hlinkClick r:id="rId3"/>
              </a:rPr>
              <a:t>accessibility</a:t>
            </a:r>
            <a:endParaRPr lang="en-US" dirty="0" smtClean="0"/>
          </a:p>
          <a:p>
            <a:pPr lvl="1"/>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56</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12914111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How to Get Involved</a:t>
            </a:r>
            <a:endParaRPr lang="en-US" dirty="0"/>
          </a:p>
        </p:txBody>
      </p:sp>
      <p:sp>
        <p:nvSpPr>
          <p:cNvPr id="2" name="Content Placeholder 1"/>
          <p:cNvSpPr>
            <a:spLocks noGrp="1"/>
          </p:cNvSpPr>
          <p:nvPr>
            <p:ph idx="1"/>
          </p:nvPr>
        </p:nvSpPr>
        <p:spPr>
          <a:xfrm>
            <a:off x="76200" y="1295400"/>
            <a:ext cx="8991600" cy="4876800"/>
          </a:xfrm>
        </p:spPr>
        <p:txBody>
          <a:bodyPr>
            <a:normAutofit/>
          </a:bodyPr>
          <a:lstStyle/>
          <a:p>
            <a:pPr marL="457200" lvl="1" indent="0">
              <a:buNone/>
            </a:pPr>
            <a:r>
              <a:rPr lang="en-US" sz="3600" dirty="0" smtClean="0"/>
              <a:t>Call in for our bi-weekly teleconferences</a:t>
            </a:r>
            <a:endParaRPr lang="en-US" sz="900" dirty="0" smtClean="0"/>
          </a:p>
          <a:p>
            <a:pPr marL="457200" lvl="1" indent="0">
              <a:buNone/>
            </a:pPr>
            <a:endParaRPr lang="en-US" sz="800" dirty="0" smtClean="0"/>
          </a:p>
          <a:p>
            <a:pPr marL="457200" lvl="1" indent="0">
              <a:buNone/>
            </a:pPr>
            <a:r>
              <a:rPr lang="en-US" dirty="0" smtClean="0"/>
              <a:t>How to connect:</a:t>
            </a:r>
          </a:p>
          <a:p>
            <a:pPr lvl="1"/>
            <a:r>
              <a:rPr lang="hu-HU" dirty="0" smtClean="0"/>
              <a:t>Dial: </a:t>
            </a:r>
            <a:r>
              <a:rPr lang="hu-HU" dirty="0"/>
              <a:t>(812) 856-</a:t>
            </a:r>
            <a:r>
              <a:rPr lang="hu-HU" dirty="0" smtClean="0"/>
              <a:t>7060</a:t>
            </a:r>
          </a:p>
          <a:p>
            <a:pPr lvl="1"/>
            <a:r>
              <a:rPr lang="en-US" dirty="0" smtClean="0"/>
              <a:t>Conference </a:t>
            </a:r>
            <a:r>
              <a:rPr lang="en-US" dirty="0"/>
              <a:t>Code: 22348</a:t>
            </a:r>
            <a:r>
              <a:rPr lang="en-US" dirty="0" smtClean="0"/>
              <a:t>#</a:t>
            </a:r>
          </a:p>
          <a:p>
            <a:pPr lvl="1"/>
            <a:r>
              <a:rPr lang="en-US" dirty="0" smtClean="0"/>
              <a:t>An agenda for each meeting is mailed out to the group’s email list.</a:t>
            </a:r>
          </a:p>
        </p:txBody>
      </p:sp>
      <p:sp>
        <p:nvSpPr>
          <p:cNvPr id="5" name="Slide Number Placeholder 4"/>
          <p:cNvSpPr>
            <a:spLocks noGrp="1"/>
          </p:cNvSpPr>
          <p:nvPr>
            <p:ph type="sldNum" sz="quarter" idx="12"/>
          </p:nvPr>
        </p:nvSpPr>
        <p:spPr/>
        <p:txBody>
          <a:bodyPr/>
          <a:lstStyle/>
          <a:p>
            <a:fld id="{83F5E32E-9B84-4DDF-8CCD-7D852433A08B}" type="slidenum">
              <a:rPr lang="en-US" smtClean="0"/>
              <a:pPr/>
              <a:t>57</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1613034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Web </a:t>
            </a:r>
            <a:r>
              <a:rPr lang="en-US" dirty="0"/>
              <a:t>Accessibility Resources</a:t>
            </a:r>
          </a:p>
        </p:txBody>
      </p:sp>
      <p:sp>
        <p:nvSpPr>
          <p:cNvPr id="2" name="Content Placeholder 1"/>
          <p:cNvSpPr>
            <a:spLocks noGrp="1"/>
          </p:cNvSpPr>
          <p:nvPr>
            <p:ph idx="1"/>
          </p:nvPr>
        </p:nvSpPr>
        <p:spPr/>
        <p:txBody>
          <a:bodyPr/>
          <a:lstStyle/>
          <a:p>
            <a:pPr marL="0" indent="0">
              <a:buNone/>
            </a:pPr>
            <a:r>
              <a:rPr lang="en-US" dirty="0" smtClean="0"/>
              <a:t>Sakai </a:t>
            </a:r>
            <a:r>
              <a:rPr lang="en-US" dirty="0"/>
              <a:t>Accessibility Resources Listing:</a:t>
            </a:r>
          </a:p>
          <a:p>
            <a:pPr marL="227013" indent="0">
              <a:buNone/>
            </a:pPr>
            <a:r>
              <a:rPr lang="en-US" dirty="0">
                <a:hlinkClick r:id="rId2"/>
              </a:rPr>
              <a:t>http://confluence.sakaiproject.org/display/2ACC/Accessibility+Resources+</a:t>
            </a:r>
            <a:r>
              <a:rPr lang="en-US" dirty="0" smtClean="0">
                <a:hlinkClick r:id="rId2"/>
              </a:rPr>
              <a:t>Listing</a:t>
            </a:r>
            <a:endParaRPr lang="en-US" dirty="0" smtClean="0"/>
          </a:p>
        </p:txBody>
      </p:sp>
      <p:sp>
        <p:nvSpPr>
          <p:cNvPr id="5" name="Slide Number Placeholder 4"/>
          <p:cNvSpPr>
            <a:spLocks noGrp="1"/>
          </p:cNvSpPr>
          <p:nvPr>
            <p:ph type="sldNum" sz="quarter" idx="12"/>
          </p:nvPr>
        </p:nvSpPr>
        <p:spPr/>
        <p:txBody>
          <a:bodyPr/>
          <a:lstStyle/>
          <a:p>
            <a:fld id="{83F5E32E-9B84-4DDF-8CCD-7D852433A08B}" type="slidenum">
              <a:rPr lang="en-US" smtClean="0"/>
              <a:pPr/>
              <a:t>58</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26499197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is a Disability?</a:t>
            </a:r>
          </a:p>
        </p:txBody>
      </p:sp>
      <p:sp>
        <p:nvSpPr>
          <p:cNvPr id="2" name="Content Placeholder 1"/>
          <p:cNvSpPr>
            <a:spLocks noGrp="1"/>
          </p:cNvSpPr>
          <p:nvPr>
            <p:ph idx="1"/>
          </p:nvPr>
        </p:nvSpPr>
        <p:spPr>
          <a:xfrm>
            <a:off x="304800" y="1295400"/>
            <a:ext cx="8534400" cy="4572000"/>
          </a:xfrm>
        </p:spPr>
        <p:txBody>
          <a:bodyPr>
            <a:normAutofit fontScale="92500" lnSpcReduction="10000"/>
          </a:bodyPr>
          <a:lstStyle/>
          <a:p>
            <a:pPr marL="0" indent="0">
              <a:spcAft>
                <a:spcPts val="1200"/>
              </a:spcAft>
              <a:buNone/>
            </a:pPr>
            <a:r>
              <a:rPr lang="en-US" dirty="0"/>
              <a:t>Disability is defined by the ADA as:</a:t>
            </a:r>
          </a:p>
          <a:p>
            <a:pPr marL="460375" indent="0">
              <a:spcAft>
                <a:spcPts val="1200"/>
              </a:spcAft>
              <a:buNone/>
            </a:pPr>
            <a:r>
              <a:rPr lang="en-US" dirty="0"/>
              <a:t>"a physical or mental impairment that substantially limits a major life activity.“</a:t>
            </a:r>
          </a:p>
          <a:p>
            <a:pPr marL="0" indent="0">
              <a:spcAft>
                <a:spcPts val="1200"/>
              </a:spcAft>
              <a:buNone/>
            </a:pPr>
            <a:r>
              <a:rPr lang="en-US" dirty="0"/>
              <a:t>For many developers, Web accessibility consists of coding techniques that ensure accessibility </a:t>
            </a:r>
            <a:r>
              <a:rPr lang="en-US" dirty="0" smtClean="0"/>
              <a:t>for blind users and to </a:t>
            </a:r>
            <a:r>
              <a:rPr lang="en-US" dirty="0"/>
              <a:t>screen </a:t>
            </a:r>
            <a:r>
              <a:rPr lang="en-US" dirty="0" smtClean="0"/>
              <a:t>reading software.</a:t>
            </a:r>
            <a:endParaRPr lang="en-US" dirty="0"/>
          </a:p>
          <a:p>
            <a:pPr marL="0" indent="0">
              <a:spcAft>
                <a:spcPts val="1200"/>
              </a:spcAft>
              <a:buNone/>
            </a:pPr>
            <a:r>
              <a:rPr lang="en-US" dirty="0"/>
              <a:t>But, there is more to Web accessibility than that…</a:t>
            </a:r>
          </a:p>
        </p:txBody>
      </p:sp>
      <p:sp>
        <p:nvSpPr>
          <p:cNvPr id="5" name="Slide Number Placeholder 4"/>
          <p:cNvSpPr>
            <a:spLocks noGrp="1"/>
          </p:cNvSpPr>
          <p:nvPr>
            <p:ph type="sldNum" sz="quarter" idx="12"/>
          </p:nvPr>
        </p:nvSpPr>
        <p:spPr/>
        <p:txBody>
          <a:bodyPr/>
          <a:lstStyle/>
          <a:p>
            <a:fld id="{83F5E32E-9B84-4DDF-8CCD-7D852433A08B}" type="slidenum">
              <a:rPr lang="en-US" smtClean="0"/>
              <a:pPr/>
              <a:t>6</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1974901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Disability</a:t>
            </a:r>
            <a:r>
              <a:rPr lang="en-US" dirty="0"/>
              <a:t> </a:t>
            </a:r>
            <a:r>
              <a:rPr lang="en-US" dirty="0" smtClean="0"/>
              <a:t>Types</a:t>
            </a:r>
            <a:endParaRPr lang="en-US" dirty="0"/>
          </a:p>
        </p:txBody>
      </p:sp>
      <p:sp>
        <p:nvSpPr>
          <p:cNvPr id="2" name="Content Placeholder 1"/>
          <p:cNvSpPr>
            <a:spLocks noGrp="1"/>
          </p:cNvSpPr>
          <p:nvPr>
            <p:ph idx="1"/>
          </p:nvPr>
        </p:nvSpPr>
        <p:spPr>
          <a:xfrm>
            <a:off x="304800" y="1295400"/>
            <a:ext cx="8534400" cy="4724400"/>
          </a:xfrm>
        </p:spPr>
        <p:txBody>
          <a:bodyPr>
            <a:normAutofit fontScale="92500" lnSpcReduction="20000"/>
          </a:bodyPr>
          <a:lstStyle/>
          <a:p>
            <a:pPr marL="0" indent="0">
              <a:spcAft>
                <a:spcPts val="1200"/>
              </a:spcAft>
              <a:buNone/>
            </a:pPr>
            <a:r>
              <a:rPr lang="en-US" dirty="0"/>
              <a:t>Types of disabilities:</a:t>
            </a:r>
          </a:p>
          <a:p>
            <a:pPr>
              <a:spcAft>
                <a:spcPts val="1000"/>
              </a:spcAft>
            </a:pPr>
            <a:r>
              <a:rPr lang="en-US" dirty="0"/>
              <a:t>Low Vision, Blindness, Color-Blindness</a:t>
            </a:r>
          </a:p>
          <a:p>
            <a:pPr>
              <a:spcAft>
                <a:spcPts val="1000"/>
              </a:spcAft>
            </a:pPr>
            <a:r>
              <a:rPr lang="en-US" dirty="0"/>
              <a:t>Deaf / Hard of Hearing</a:t>
            </a:r>
          </a:p>
          <a:p>
            <a:pPr>
              <a:spcAft>
                <a:spcPts val="1000"/>
              </a:spcAft>
            </a:pPr>
            <a:r>
              <a:rPr lang="en-US" dirty="0"/>
              <a:t>Mobility and physical disabilities</a:t>
            </a:r>
          </a:p>
          <a:p>
            <a:pPr>
              <a:spcAft>
                <a:spcPts val="1000"/>
              </a:spcAft>
            </a:pPr>
            <a:r>
              <a:rPr lang="en-US" dirty="0"/>
              <a:t>Cognitive or learning disabilities</a:t>
            </a:r>
          </a:p>
          <a:p>
            <a:pPr>
              <a:spcAft>
                <a:spcPts val="1000"/>
              </a:spcAft>
            </a:pPr>
            <a:r>
              <a:rPr lang="en-US" dirty="0"/>
              <a:t>Epilepsy/Seizure disorders</a:t>
            </a:r>
          </a:p>
          <a:p>
            <a:pPr>
              <a:spcAft>
                <a:spcPts val="1000"/>
              </a:spcAft>
            </a:pPr>
            <a:r>
              <a:rPr lang="en-US" dirty="0"/>
              <a:t>Medical disabilities</a:t>
            </a:r>
          </a:p>
          <a:p>
            <a:endParaRPr lang="en-US" dirty="0" smtClean="0"/>
          </a:p>
        </p:txBody>
      </p:sp>
      <p:sp>
        <p:nvSpPr>
          <p:cNvPr id="5" name="Slide Number Placeholder 4"/>
          <p:cNvSpPr>
            <a:spLocks noGrp="1"/>
          </p:cNvSpPr>
          <p:nvPr>
            <p:ph type="sldNum" sz="quarter" idx="12"/>
          </p:nvPr>
        </p:nvSpPr>
        <p:spPr/>
        <p:txBody>
          <a:bodyPr/>
          <a:lstStyle/>
          <a:p>
            <a:fld id="{83F5E32E-9B84-4DDF-8CCD-7D852433A08B}" type="slidenum">
              <a:rPr lang="en-US" smtClean="0"/>
              <a:pPr/>
              <a:t>7</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1108153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is Adaptive Technology (AT)?</a:t>
            </a:r>
          </a:p>
        </p:txBody>
      </p:sp>
      <p:sp>
        <p:nvSpPr>
          <p:cNvPr id="2" name="Content Placeholder 1"/>
          <p:cNvSpPr>
            <a:spLocks noGrp="1"/>
          </p:cNvSpPr>
          <p:nvPr>
            <p:ph idx="1"/>
          </p:nvPr>
        </p:nvSpPr>
        <p:spPr>
          <a:xfrm>
            <a:off x="304800" y="1295400"/>
            <a:ext cx="8534400" cy="4724400"/>
          </a:xfrm>
        </p:spPr>
        <p:txBody>
          <a:bodyPr/>
          <a:lstStyle/>
          <a:p>
            <a:pPr marL="0" indent="0">
              <a:buNone/>
            </a:pPr>
            <a:r>
              <a:rPr lang="en-US" dirty="0"/>
              <a:t>Section 508 defines “assistive technology” as any item or system — whether acquired, modified, or customized — used to increase, maintain, or improve functional capabilities of people with disabilities.</a:t>
            </a:r>
            <a:endParaRPr lang="en-US" sz="900" dirty="0"/>
          </a:p>
          <a:p>
            <a:pPr marL="0" indent="0">
              <a:buNone/>
            </a:pPr>
            <a:endParaRPr lang="en-US" sz="900" dirty="0"/>
          </a:p>
          <a:p>
            <a:pPr marL="0" indent="0">
              <a:buNone/>
            </a:pPr>
            <a:r>
              <a:rPr lang="en-US" dirty="0" smtClean="0"/>
              <a:t>Adaptive Technology </a:t>
            </a:r>
            <a:r>
              <a:rPr lang="en-US" dirty="0"/>
              <a:t>is also commonly referred to as </a:t>
            </a:r>
            <a:r>
              <a:rPr lang="en-US" dirty="0" smtClean="0"/>
              <a:t>Assistive Technology</a:t>
            </a:r>
            <a:r>
              <a:rPr lang="en-US" dirty="0"/>
              <a:t>.</a:t>
            </a:r>
          </a:p>
        </p:txBody>
      </p:sp>
      <p:sp>
        <p:nvSpPr>
          <p:cNvPr id="5" name="Slide Number Placeholder 4"/>
          <p:cNvSpPr>
            <a:spLocks noGrp="1"/>
          </p:cNvSpPr>
          <p:nvPr>
            <p:ph type="sldNum" sz="quarter" idx="12"/>
          </p:nvPr>
        </p:nvSpPr>
        <p:spPr/>
        <p:txBody>
          <a:bodyPr/>
          <a:lstStyle/>
          <a:p>
            <a:fld id="{83F5E32E-9B84-4DDF-8CCD-7D852433A08B}" type="slidenum">
              <a:rPr lang="en-US" smtClean="0"/>
              <a:pPr/>
              <a:t>8</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spTree>
    <p:extLst>
      <p:ext uri="{BB962C8B-B14F-4D97-AF65-F5344CB8AC3E}">
        <p14:creationId xmlns:p14="http://schemas.microsoft.com/office/powerpoint/2010/main" val="4108895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Adaptive Technology - Hardware</a:t>
            </a:r>
            <a:endParaRPr lang="en-US" dirty="0"/>
          </a:p>
        </p:txBody>
      </p:sp>
      <p:sp>
        <p:nvSpPr>
          <p:cNvPr id="2" name="Content Placeholder 1"/>
          <p:cNvSpPr>
            <a:spLocks noGrp="1"/>
          </p:cNvSpPr>
          <p:nvPr>
            <p:ph idx="1"/>
          </p:nvPr>
        </p:nvSpPr>
        <p:spPr/>
        <p:txBody>
          <a:bodyPr>
            <a:normAutofit fontScale="92500" lnSpcReduction="10000"/>
          </a:bodyPr>
          <a:lstStyle/>
          <a:p>
            <a:r>
              <a:rPr lang="en-US" dirty="0" smtClean="0"/>
              <a:t>Refreshable </a:t>
            </a:r>
            <a:r>
              <a:rPr lang="en-US" dirty="0"/>
              <a:t>Braille Displays</a:t>
            </a:r>
          </a:p>
          <a:p>
            <a:r>
              <a:rPr lang="en-US" dirty="0"/>
              <a:t>Touch screens / Touch </a:t>
            </a:r>
            <a:r>
              <a:rPr lang="en-US" dirty="0" smtClean="0"/>
              <a:t>Pads</a:t>
            </a:r>
          </a:p>
          <a:p>
            <a:r>
              <a:rPr lang="en-US" dirty="0"/>
              <a:t>Alternative keyboards: One handed, </a:t>
            </a:r>
            <a:r>
              <a:rPr lang="en-US" dirty="0" smtClean="0"/>
              <a:t>configurable keyboards</a:t>
            </a:r>
            <a:endParaRPr lang="en-US" dirty="0"/>
          </a:p>
          <a:p>
            <a:r>
              <a:rPr lang="en-US" dirty="0"/>
              <a:t>Alternative mice: Head mice, foot mice, trackballs, joy sticks</a:t>
            </a:r>
          </a:p>
          <a:p>
            <a:r>
              <a:rPr lang="en-US" dirty="0"/>
              <a:t>Mouth sticks and head wands</a:t>
            </a:r>
          </a:p>
          <a:p>
            <a:r>
              <a:rPr lang="en-US" dirty="0"/>
              <a:t>Key guards</a:t>
            </a:r>
          </a:p>
          <a:p>
            <a:r>
              <a:rPr lang="en-US" dirty="0"/>
              <a:t>Single-</a:t>
            </a:r>
            <a:r>
              <a:rPr lang="en-US" dirty="0" smtClean="0"/>
              <a:t>switch inputs</a:t>
            </a:r>
            <a:endParaRPr lang="en-US" dirty="0"/>
          </a:p>
        </p:txBody>
      </p:sp>
      <p:sp>
        <p:nvSpPr>
          <p:cNvPr id="5" name="Slide Number Placeholder 4"/>
          <p:cNvSpPr>
            <a:spLocks noGrp="1"/>
          </p:cNvSpPr>
          <p:nvPr>
            <p:ph type="sldNum" sz="quarter" idx="12"/>
          </p:nvPr>
        </p:nvSpPr>
        <p:spPr/>
        <p:txBody>
          <a:bodyPr/>
          <a:lstStyle/>
          <a:p>
            <a:fld id="{83F5E32E-9B84-4DDF-8CCD-7D852433A08B}" type="slidenum">
              <a:rPr lang="en-US" smtClean="0"/>
              <a:pPr/>
              <a:t>9</a:t>
            </a:fld>
            <a:endParaRPr lang="en-US"/>
          </a:p>
        </p:txBody>
      </p:sp>
      <p:sp>
        <p:nvSpPr>
          <p:cNvPr id="6" name="Footer Placeholder 5"/>
          <p:cNvSpPr>
            <a:spLocks noGrp="1"/>
          </p:cNvSpPr>
          <p:nvPr>
            <p:ph type="ftr" sz="quarter" idx="11"/>
          </p:nvPr>
        </p:nvSpPr>
        <p:spPr/>
        <p:txBody>
          <a:bodyPr/>
          <a:lstStyle/>
          <a:p>
            <a:r>
              <a:rPr lang="en-US" dirty="0"/>
              <a:t>12th Sakai Conference – Los Angeles, California – June 14-16</a:t>
            </a:r>
          </a:p>
        </p:txBody>
      </p:sp>
      <p:pic>
        <p:nvPicPr>
          <p:cNvPr id="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1295400"/>
            <a:ext cx="1914525" cy="127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4267200"/>
            <a:ext cx="2143125" cy="17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2313174"/>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3DA7CD"/>
      </a:accent1>
      <a:accent2>
        <a:srgbClr val="732D1A"/>
      </a:accent2>
      <a:accent3>
        <a:srgbClr val="9BBB59"/>
      </a:accent3>
      <a:accent4>
        <a:srgbClr val="8064A2"/>
      </a:accent4>
      <a:accent5>
        <a:srgbClr val="DFB23D"/>
      </a:accent5>
      <a:accent6>
        <a:srgbClr val="FF0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3190</TotalTime>
  <Words>4151</Words>
  <Application>Microsoft Macintosh PowerPoint</Application>
  <PresentationFormat>On-screen Show (4:3)</PresentationFormat>
  <Paragraphs>488</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Office Theme</vt:lpstr>
      <vt:lpstr>Sakai Accessibility Working Group</vt:lpstr>
      <vt:lpstr>About the Presenter</vt:lpstr>
      <vt:lpstr>Sakai Accessibility Working Group</vt:lpstr>
      <vt:lpstr>What is Web Accessibility?</vt:lpstr>
      <vt:lpstr>What is Web Accessibility?</vt:lpstr>
      <vt:lpstr>What is a Disability?</vt:lpstr>
      <vt:lpstr>Disability Types</vt:lpstr>
      <vt:lpstr>What is Adaptive Technology (AT)?</vt:lpstr>
      <vt:lpstr>Adaptive Technology - Hardware</vt:lpstr>
      <vt:lpstr>Adaptive Technology – OS Features</vt:lpstr>
      <vt:lpstr>Adaptive Technology - Software</vt:lpstr>
      <vt:lpstr>Adaptive Technology – Browser</vt:lpstr>
      <vt:lpstr>Adaptive Technology - App Features</vt:lpstr>
      <vt:lpstr>Screen-Reading Software</vt:lpstr>
      <vt:lpstr>Screen-Reader Demo</vt:lpstr>
      <vt:lpstr>Screen-Reader Demo</vt:lpstr>
      <vt:lpstr>Screen-Reader Demo</vt:lpstr>
      <vt:lpstr>More Disability Awareness</vt:lpstr>
      <vt:lpstr>How is Web Accessibility Achieved?</vt:lpstr>
      <vt:lpstr>Sakai Accessibility Working Group</vt:lpstr>
      <vt:lpstr>Goal = Accessibility</vt:lpstr>
      <vt:lpstr>Sakai CLE Accessibility Statement</vt:lpstr>
      <vt:lpstr>Sakai OAE Accessibility Statement</vt:lpstr>
      <vt:lpstr>Sakai’s Accessibility Goals</vt:lpstr>
      <vt:lpstr>Development of Accessibility Laws</vt:lpstr>
      <vt:lpstr>Development of Accessibility Laws</vt:lpstr>
      <vt:lpstr>Development of Accessibility Laws</vt:lpstr>
      <vt:lpstr>Section 508’s Technical Standards</vt:lpstr>
      <vt:lpstr>Where to find the Section 508 Standards</vt:lpstr>
      <vt:lpstr>Americans with Disabilities Act</vt:lpstr>
      <vt:lpstr>The Family of W3C WAI Documents</vt:lpstr>
      <vt:lpstr>W3C Web Content Accessibility Guidelines (WCAG)</vt:lpstr>
      <vt:lpstr>W3C Web Content Accessibility Guidelines (WCAG)</vt:lpstr>
      <vt:lpstr>W3C Web Content Accessibility Guidelines (WCAG 2.0)</vt:lpstr>
      <vt:lpstr>WCAG 2.0 Conformance Requirements</vt:lpstr>
      <vt:lpstr>WCAG 2.0 Conformance Requirements</vt:lpstr>
      <vt:lpstr>WCAG 2.0 Organization Recap</vt:lpstr>
      <vt:lpstr>WCAG 2.0 Conformance Requirements</vt:lpstr>
      <vt:lpstr>WCAG 2.0 Conformance Requirements</vt:lpstr>
      <vt:lpstr>Laws vs. Guidelines</vt:lpstr>
      <vt:lpstr>WCAG 2.0 vs. Section 508</vt:lpstr>
      <vt:lpstr>WCAG 2.0 and 508 Checklists</vt:lpstr>
      <vt:lpstr>Authoring Tool Accessibility Guidelines (ATAG)</vt:lpstr>
      <vt:lpstr>Authoring Tool Accessibility Guidelines (ATAG)</vt:lpstr>
      <vt:lpstr>Accessible Rich Internet Applications (ARIA)</vt:lpstr>
      <vt:lpstr>Sakai Accessibility Reviews</vt:lpstr>
      <vt:lpstr>Sakai Accessibility Reviews</vt:lpstr>
      <vt:lpstr>Some Hat Tips to the Sakai Community</vt:lpstr>
      <vt:lpstr>Accessibility Working Group Accessibility Testers</vt:lpstr>
      <vt:lpstr>Sakai Accessibility Reviews</vt:lpstr>
      <vt:lpstr>Sakai Accessibility Reviews</vt:lpstr>
      <vt:lpstr>Walkthrough Script</vt:lpstr>
      <vt:lpstr>Walkthrough Script Philosophy</vt:lpstr>
      <vt:lpstr>Accessibility Review Process</vt:lpstr>
      <vt:lpstr>How You Can Help!</vt:lpstr>
      <vt:lpstr>How to Get Involved</vt:lpstr>
      <vt:lpstr>How to Get Involved</vt:lpstr>
      <vt:lpstr>Web Accessibility Resources</vt:lpstr>
    </vt:vector>
  </TitlesOfParts>
  <Company>University of Delaware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Mathieu Plourde</dc:creator>
  <cp:lastModifiedBy>Brian Richwine</cp:lastModifiedBy>
  <cp:revision>134</cp:revision>
  <cp:lastPrinted>2011-06-09T17:02:02Z</cp:lastPrinted>
  <dcterms:created xsi:type="dcterms:W3CDTF">2009-04-20T17:25:38Z</dcterms:created>
  <dcterms:modified xsi:type="dcterms:W3CDTF">2011-06-15T20:53:15Z</dcterms:modified>
</cp:coreProperties>
</file>