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309" r:id="rId2"/>
    <p:sldId id="310" r:id="rId3"/>
    <p:sldId id="311" r:id="rId4"/>
    <p:sldId id="312" r:id="rId5"/>
    <p:sldId id="338" r:id="rId6"/>
    <p:sldId id="339" r:id="rId7"/>
    <p:sldId id="340" r:id="rId8"/>
    <p:sldId id="341" r:id="rId9"/>
    <p:sldId id="342" r:id="rId10"/>
    <p:sldId id="343" r:id="rId11"/>
    <p:sldId id="348" r:id="rId12"/>
    <p:sldId id="344" r:id="rId13"/>
    <p:sldId id="345" r:id="rId14"/>
    <p:sldId id="346" r:id="rId15"/>
    <p:sldId id="347" r:id="rId16"/>
    <p:sldId id="305" r:id="rId17"/>
    <p:sldId id="328" r:id="rId18"/>
    <p:sldId id="330" r:id="rId19"/>
    <p:sldId id="331" r:id="rId20"/>
    <p:sldId id="332" r:id="rId21"/>
    <p:sldId id="349" r:id="rId22"/>
    <p:sldId id="350" r:id="rId23"/>
    <p:sldId id="351" r:id="rId24"/>
    <p:sldId id="352" r:id="rId25"/>
    <p:sldId id="353" r:id="rId26"/>
    <p:sldId id="337" r:id="rId2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93" autoAdjust="0"/>
    <p:restoredTop sz="93043" autoAdjust="0"/>
  </p:normalViewPr>
  <p:slideViewPr>
    <p:cSldViewPr snapToObjects="1">
      <p:cViewPr varScale="1">
        <p:scale>
          <a:sx n="93" d="100"/>
          <a:sy n="93" d="100"/>
        </p:scale>
        <p:origin x="-8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-29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3BCCF-7093-4B41-B3A5-FF04AC591EDA}" type="datetimeFigureOut">
              <a:rPr lang="fr-FR" smtClean="0"/>
              <a:pPr/>
              <a:t>12/9/10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2135B-3700-F24C-ADE0-7CB5F142EAE9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137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2135B-3700-F24C-ADE0-7CB5F142EAE9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2135B-3700-F24C-ADE0-7CB5F142EAE9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2135B-3700-F24C-ADE0-7CB5F142EAE9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6D517D-E7DB-0B43-8E2E-DE487DE99728}" type="datetimeFigureOut">
              <a:rPr lang="fr-FR" smtClean="0"/>
              <a:pPr/>
              <a:t>12/9/10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FEE26B-93F9-8848-A43C-DE3E21B129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7D-E7DB-0B43-8E2E-DE487DE99728}" type="datetimeFigureOut">
              <a:rPr lang="fr-FR" smtClean="0"/>
              <a:pPr/>
              <a:t>12/9/10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E26B-93F9-8848-A43C-DE3E21B129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305800" y="228601"/>
            <a:ext cx="762000" cy="6019801"/>
          </a:xfrm>
        </p:spPr>
        <p:txBody>
          <a:bodyPr vert="eaVert"/>
          <a:lstStyle/>
          <a:p>
            <a:r>
              <a:rPr kumimoji="0" lang="en-US" dirty="0" err="1" smtClean="0"/>
              <a:t>Cliquez</a:t>
            </a:r>
            <a:r>
              <a:rPr kumimoji="0" lang="en-US" dirty="0" smtClean="0"/>
              <a:t> et </a:t>
            </a:r>
            <a:r>
              <a:rPr kumimoji="0" lang="en-US" dirty="0" err="1" smtClean="0"/>
              <a:t>modifiez</a:t>
            </a:r>
            <a:r>
              <a:rPr kumimoji="0" lang="en-US" dirty="0" smtClean="0"/>
              <a:t> le </a:t>
            </a:r>
            <a:r>
              <a:rPr kumimoji="0" lang="en-US" dirty="0" err="1" smtClean="0"/>
              <a:t>titre</a:t>
            </a:r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F6D517D-E7DB-0B43-8E2E-DE487DE99728}" type="datetimeFigureOut">
              <a:rPr lang="fr-FR" smtClean="0"/>
              <a:pPr/>
              <a:t>12/9/10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001000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001000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9FEE26B-93F9-8848-A43C-DE3E21B129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7D-E7DB-0B43-8E2E-DE487DE99728}" type="datetimeFigureOut">
              <a:rPr lang="fr-FR" smtClean="0"/>
              <a:pPr/>
              <a:t>12/9/10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FEE26B-93F9-8848-A43C-DE3E21B1297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7D-E7DB-0B43-8E2E-DE487DE99728}" type="datetimeFigureOut">
              <a:rPr lang="fr-FR" smtClean="0"/>
              <a:pPr/>
              <a:t>12/9/10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9FEE26B-93F9-8848-A43C-DE3E21B1297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6D517D-E7DB-0B43-8E2E-DE487DE99728}" type="datetimeFigureOut">
              <a:rPr lang="fr-FR" smtClean="0"/>
              <a:pPr/>
              <a:t>12/9/10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FEE26B-93F9-8848-A43C-DE3E21B1297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6D517D-E7DB-0B43-8E2E-DE487DE99728}" type="datetimeFigureOut">
              <a:rPr lang="fr-FR" smtClean="0"/>
              <a:pPr/>
              <a:t>12/9/10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FEE26B-93F9-8848-A43C-DE3E21B1297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7D-E7DB-0B43-8E2E-DE487DE99728}" type="datetimeFigureOut">
              <a:rPr lang="fr-FR" smtClean="0"/>
              <a:pPr/>
              <a:t>12/9/10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FEE26B-93F9-8848-A43C-DE3E21B129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7D-E7DB-0B43-8E2E-DE487DE99728}" type="datetimeFigureOut">
              <a:rPr lang="fr-FR" smtClean="0"/>
              <a:pPr/>
              <a:t>12/9/10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FEE26B-93F9-8848-A43C-DE3E21B129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17D-E7DB-0B43-8E2E-DE487DE99728}" type="datetimeFigureOut">
              <a:rPr lang="fr-FR" smtClean="0"/>
              <a:pPr/>
              <a:t>12/9/10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FEE26B-93F9-8848-A43C-DE3E21B1297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F6D517D-E7DB-0B43-8E2E-DE487DE99728}" type="datetimeFigureOut">
              <a:rPr lang="fr-FR" smtClean="0"/>
              <a:pPr/>
              <a:t>12/9/10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9FEE26B-93F9-8848-A43C-DE3E21B1297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Cliquez pour modifier les styles du texte du masque</a:t>
            </a:r>
          </a:p>
          <a:p>
            <a:pPr lvl="1" eaLnBrk="1" latinLnBrk="0" hangingPunct="1"/>
            <a:r>
              <a:rPr kumimoji="0" lang="en-US" smtClean="0"/>
              <a:t>Deuxième niveau</a:t>
            </a:r>
          </a:p>
          <a:p>
            <a:pPr lvl="2" eaLnBrk="1" latinLnBrk="0" hangingPunct="1"/>
            <a:r>
              <a:rPr kumimoji="0" lang="en-US" smtClean="0"/>
              <a:t>Troisième niveau</a:t>
            </a:r>
          </a:p>
          <a:p>
            <a:pPr lvl="3" eaLnBrk="1" latinLnBrk="0" hangingPunct="1"/>
            <a:r>
              <a:rPr kumimoji="0" lang="en-US" smtClean="0"/>
              <a:t>Quatrième niveau</a:t>
            </a:r>
          </a:p>
          <a:p>
            <a:pPr lvl="4" eaLnBrk="1" latinLnBrk="0" hangingPunct="1"/>
            <a:r>
              <a:rPr kumimoji="0" lang="en-US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6D517D-E7DB-0B43-8E2E-DE487DE99728}" type="datetimeFigureOut">
              <a:rPr lang="fr-FR" smtClean="0"/>
              <a:pPr/>
              <a:t>12/9/10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FEE26B-93F9-8848-A43C-DE3E21B1297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penedpractices.com/twsia" TargetMode="External"/><Relationship Id="rId4" Type="http://schemas.openxmlformats.org/officeDocument/2006/relationships/hyperlink" Target="http://bit.ly/twsia11" TargetMode="External"/><Relationship Id="rId5" Type="http://schemas.openxmlformats.org/officeDocument/2006/relationships/hyperlink" Target="mailto:rcoyle@jhu.edu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collab.sakaiproject.org/mailman/listinfo/twsi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nfluence.sakaiproject.org/display/3AK/Functional+minispec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onfluence.sakaiproject.org/x/Wh0hB" TargetMode="External"/><Relationship Id="rId4" Type="http://schemas.openxmlformats.org/officeDocument/2006/relationships/hyperlink" Target="mailto:leward@iupui.edu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collab.sakaiproject.org/mailman/listinfo/tl-lense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onfluence.sakaiproject.org/x/RxchB" TargetMode="External"/><Relationship Id="rId4" Type="http://schemas.openxmlformats.org/officeDocument/2006/relationships/hyperlink" Target="mailto:rjhenry@indiana.edu" TargetMode="External"/><Relationship Id="rId5" Type="http://schemas.openxmlformats.org/officeDocument/2006/relationships/hyperlink" Target="mailto:rcoyle@jhu.edu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collab.sakaiproject.org/pipermail/tl-studen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penedpractices.org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SakaiDL" TargetMode="External"/><Relationship Id="rId4" Type="http://schemas.openxmlformats.org/officeDocument/2006/relationships/hyperlink" Target="mailto:rcoyle@jhu.edu" TargetMode="External"/><Relationship Id="rId5" Type="http://schemas.openxmlformats.org/officeDocument/2006/relationships/hyperlink" Target="mailto:edellis@indiana.edu" TargetMode="External"/><Relationship Id="rId6" Type="http://schemas.openxmlformats.org/officeDocument/2006/relationships/hyperlink" Target="mailto:tmckenzie@csu.edu.au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collab.sakaiproject.org/mailman/listinfo/tl-dl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penedpractices.org/twsi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Sakai Teaching &amp; </a:t>
            </a:r>
            <a:r>
              <a:rPr lang="en-US" smtClean="0"/>
              <a:t>Learning </a:t>
            </a:r>
            <a:r>
              <a:rPr lang="en-US" dirty="0"/>
              <a:t>U</a:t>
            </a:r>
            <a:r>
              <a:rPr lang="en-US" smtClean="0"/>
              <a:t>pdate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9, 2010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2809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Involved in TWSIA</a:t>
            </a:r>
          </a:p>
        </p:txBody>
      </p:sp>
      <p:sp>
        <p:nvSpPr>
          <p:cNvPr id="20483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Ways to Be Involved</a:t>
            </a:r>
          </a:p>
        </p:txBody>
      </p:sp>
      <p:sp>
        <p:nvSpPr>
          <p:cNvPr id="20484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u="sng" dirty="0"/>
              <a:t>Spread the Word</a:t>
            </a:r>
          </a:p>
          <a:p>
            <a:r>
              <a:rPr lang="en-US" sz="2400" u="sng" dirty="0" smtClean="0"/>
              <a:t>Preliminary Judges</a:t>
            </a:r>
          </a:p>
          <a:p>
            <a:r>
              <a:rPr lang="en-US" sz="2400" dirty="0" smtClean="0"/>
              <a:t>Join the Committee </a:t>
            </a:r>
            <a:r>
              <a:rPr lang="en-US" sz="2400" dirty="0" err="1" smtClean="0"/>
              <a:t>Mtgs</a:t>
            </a:r>
            <a:endParaRPr lang="en-US" sz="2400" dirty="0" smtClean="0"/>
          </a:p>
          <a:p>
            <a:r>
              <a:rPr lang="en-US" sz="2400" dirty="0" smtClean="0"/>
              <a:t>Apply for the Award</a:t>
            </a:r>
          </a:p>
          <a:p>
            <a:endParaRPr lang="en-US" dirty="0" smtClean="0"/>
          </a:p>
        </p:txBody>
      </p:sp>
      <p:sp>
        <p:nvSpPr>
          <p:cNvPr id="20485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How to Get Involved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97425" y="2438400"/>
            <a:ext cx="4498975" cy="395128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Meetings: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Every Thursday12:00pm EST, currently Ad Hoc till January.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Email: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  <a:hlinkClick r:id="rId2"/>
              </a:rPr>
              <a:t>http://collab.sakaiproject.org/mailman/listinfo/twsia</a:t>
            </a:r>
            <a:r>
              <a:rPr lang="en-US" dirty="0" smtClean="0">
                <a:ea typeface="+mn-ea"/>
              </a:rPr>
              <a:t>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More Information: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  <a:hlinkClick r:id="rId3"/>
              </a:rPr>
              <a:t>http://openedpractices.com/twsia</a:t>
            </a:r>
            <a:endParaRPr lang="en-US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  <a:hlinkClick r:id="rId4"/>
              </a:rPr>
              <a:t>http://bit.ly/twsia11</a:t>
            </a:r>
            <a:r>
              <a:rPr lang="en-US" dirty="0" smtClean="0">
                <a:ea typeface="+mn-ea"/>
              </a:rPr>
              <a:t>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Contact Directly: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Rob Coyle (</a:t>
            </a:r>
            <a:r>
              <a:rPr lang="en-US" dirty="0" smtClean="0">
                <a:ea typeface="+mn-ea"/>
                <a:hlinkClick r:id="rId5"/>
              </a:rPr>
              <a:t>rcoyle@jhu.edu</a:t>
            </a:r>
            <a:r>
              <a:rPr lang="en-US" dirty="0" smtClean="0">
                <a:ea typeface="+mn-ea"/>
              </a:rPr>
              <a:t>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781800" cy="1828800"/>
          </a:xfrm>
        </p:spPr>
        <p:txBody>
          <a:bodyPr/>
          <a:lstStyle/>
          <a:p>
            <a:r>
              <a:rPr lang="en-US" dirty="0" smtClean="0"/>
              <a:t>TWSIA Questions 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2362200" y="5943600"/>
            <a:ext cx="6477000" cy="838200"/>
          </a:xfrm>
        </p:spPr>
        <p:txBody>
          <a:bodyPr/>
          <a:lstStyle/>
          <a:p>
            <a:r>
              <a:rPr lang="en-US" dirty="0" smtClean="0"/>
              <a:t>Learning Design Lenses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4343400"/>
            <a:ext cx="8458200" cy="15621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i="1" dirty="0" smtClean="0">
                <a:ea typeface="+mn-ea"/>
                <a:cs typeface="+mn-cs"/>
              </a:rPr>
              <a:t>Chair, Lynn Ward, Indiana University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About the Learning Design Lens Group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Core group that worked on Sakai Learning Capabilities and Design Lenses last year</a:t>
            </a:r>
          </a:p>
          <a:p>
            <a:r>
              <a:rPr lang="en-US" dirty="0" smtClean="0"/>
              <a:t>Learning Design Lenses 1.0 have now been incorporated into Sakai OAE Road Map</a:t>
            </a:r>
          </a:p>
          <a:p>
            <a:r>
              <a:rPr lang="en-US" dirty="0" smtClean="0"/>
              <a:t>Group has begun to broaden effort by engaging with Sakai OAE design effort:</a:t>
            </a:r>
          </a:p>
          <a:p>
            <a:pPr lvl="1"/>
            <a:r>
              <a:rPr lang="en-US" dirty="0" smtClean="0"/>
              <a:t>Fireside Chats</a:t>
            </a:r>
          </a:p>
          <a:p>
            <a:pPr lvl="1"/>
            <a:r>
              <a:rPr lang="en-US" dirty="0" smtClean="0"/>
              <a:t>OAE User Reference Group</a:t>
            </a:r>
          </a:p>
          <a:p>
            <a:pPr lvl="1"/>
            <a:r>
              <a:rPr lang="en-US" dirty="0" smtClean="0"/>
              <a:t>Sakai Design Lens Call</a:t>
            </a:r>
          </a:p>
          <a:p>
            <a:pPr lvl="1"/>
            <a:endParaRPr lang="en-US" dirty="0"/>
          </a:p>
        </p:txBody>
      </p:sp>
      <p:pic>
        <p:nvPicPr>
          <p:cNvPr id="4" name="Picture 2" descr="http://confluence.sakaiproject.org/download/attachments/69274390/Sakai%20LC%20v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667" y="4419600"/>
            <a:ext cx="3261533" cy="21281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Design Lens Activities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12648" y="16764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Have established a regular weekly process</a:t>
            </a:r>
          </a:p>
          <a:p>
            <a:pPr lvl="1"/>
            <a:r>
              <a:rPr lang="en-US" dirty="0" smtClean="0"/>
              <a:t>Sakai OAE Managed Project Team identifies </a:t>
            </a:r>
            <a:r>
              <a:rPr lang="en-US" dirty="0" smtClean="0">
                <a:hlinkClick r:id="rId2"/>
              </a:rPr>
              <a:t>minispecs </a:t>
            </a:r>
            <a:r>
              <a:rPr lang="en-US" dirty="0" smtClean="0"/>
              <a:t> or topics</a:t>
            </a:r>
            <a:endParaRPr lang="en-US" dirty="0"/>
          </a:p>
          <a:p>
            <a:pPr lvl="1"/>
            <a:r>
              <a:rPr lang="en-US" dirty="0" smtClean="0"/>
              <a:t>Group reviews </a:t>
            </a:r>
            <a:r>
              <a:rPr lang="en-US" dirty="0" err="1" smtClean="0"/>
              <a:t>minispec</a:t>
            </a:r>
            <a:r>
              <a:rPr lang="en-US" dirty="0" smtClean="0"/>
              <a:t> and posts comments to Confluence</a:t>
            </a:r>
          </a:p>
          <a:p>
            <a:pPr lvl="1"/>
            <a:r>
              <a:rPr lang="en-US" dirty="0" smtClean="0"/>
              <a:t>Weekly call to discuss further facilitated by OAE design team members</a:t>
            </a:r>
          </a:p>
          <a:p>
            <a:pPr marL="0" indent="0">
              <a:buNone/>
            </a:pPr>
            <a:r>
              <a:rPr lang="en-US" dirty="0" smtClean="0"/>
              <a:t>Future work may include:</a:t>
            </a:r>
          </a:p>
          <a:p>
            <a:pPr lvl="1"/>
            <a:r>
              <a:rPr lang="en-US" dirty="0" smtClean="0"/>
              <a:t>Wireframes and provide feedback to designers</a:t>
            </a:r>
          </a:p>
          <a:p>
            <a:pPr lvl="1"/>
            <a:r>
              <a:rPr lang="en-US" dirty="0" smtClean="0"/>
              <a:t>Want to return to Lenses work at some point</a:t>
            </a:r>
          </a:p>
          <a:p>
            <a:pPr lvl="1"/>
            <a:r>
              <a:rPr lang="en-US" dirty="0" smtClean="0"/>
              <a:t>New name? Teaching &amp; Learning Reference Group??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Involved</a:t>
            </a:r>
          </a:p>
        </p:txBody>
      </p:sp>
      <p:sp>
        <p:nvSpPr>
          <p:cNvPr id="20483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Ways to Be Involved</a:t>
            </a:r>
          </a:p>
        </p:txBody>
      </p:sp>
      <p:sp>
        <p:nvSpPr>
          <p:cNvPr id="20484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Sign up for mailing list and start attending Lenses meetings</a:t>
            </a:r>
          </a:p>
          <a:p>
            <a:r>
              <a:rPr lang="en-US" sz="2400" dirty="0" smtClean="0"/>
              <a:t>Read meeting assignments, dig in, and share comments and questions	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</p:txBody>
      </p:sp>
      <p:sp>
        <p:nvSpPr>
          <p:cNvPr id="20485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How to Get Involved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97425" y="2438400"/>
            <a:ext cx="4194175" cy="3951288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100"/>
              </a:spcAft>
              <a:buFont typeface="Wingdings" charset="2"/>
              <a:buChar char=""/>
              <a:defRPr/>
            </a:pPr>
            <a:r>
              <a:rPr lang="en-US" sz="3400" b="1" dirty="0" smtClean="0"/>
              <a:t>Meetings</a:t>
            </a:r>
            <a:r>
              <a:rPr lang="en-US" sz="3400" dirty="0" smtClean="0"/>
              <a:t>:</a:t>
            </a:r>
          </a:p>
          <a:p>
            <a:pPr marL="365760" lvl="1" indent="0" fontAlgn="auto">
              <a:spcAft>
                <a:spcPts val="800"/>
              </a:spcAft>
              <a:buNone/>
              <a:defRPr/>
            </a:pPr>
            <a:r>
              <a:rPr lang="en-US" sz="3400" dirty="0" smtClean="0"/>
              <a:t>Mondays @ 5pm Eastern (except weeks with 2</a:t>
            </a:r>
            <a:r>
              <a:rPr lang="en-US" sz="3400" baseline="30000" dirty="0" smtClean="0"/>
              <a:t>nd</a:t>
            </a:r>
            <a:r>
              <a:rPr lang="en-US" sz="3400" dirty="0" smtClean="0"/>
              <a:t> Wednesdays)</a:t>
            </a:r>
          </a:p>
          <a:p>
            <a:pPr fontAlgn="auto">
              <a:spcAft>
                <a:spcPts val="800"/>
              </a:spcAft>
              <a:buFont typeface="Wingdings" charset="2"/>
              <a:buChar char=""/>
              <a:defRPr/>
            </a:pPr>
            <a:r>
              <a:rPr lang="en-US" sz="3400" b="1" dirty="0" smtClean="0"/>
              <a:t>Email</a:t>
            </a:r>
            <a:r>
              <a:rPr lang="en-US" sz="3400" dirty="0" smtClean="0"/>
              <a:t>: </a:t>
            </a:r>
            <a:r>
              <a:rPr lang="en-US" sz="3400" dirty="0">
                <a:hlinkClick r:id="rId2"/>
              </a:rPr>
              <a:t>http://collab.sakaiproject.org/mailman/listinfo/tl-lenses</a:t>
            </a:r>
            <a:endParaRPr lang="en-US" sz="3400" dirty="0" smtClean="0"/>
          </a:p>
          <a:p>
            <a:pPr>
              <a:spcAft>
                <a:spcPts val="800"/>
              </a:spcAft>
              <a:buFont typeface="Wingdings" charset="2"/>
              <a:buChar char=""/>
              <a:defRPr/>
            </a:pPr>
            <a:r>
              <a:rPr lang="en-US" sz="3400" b="1" dirty="0"/>
              <a:t>More Information</a:t>
            </a:r>
            <a:r>
              <a:rPr lang="en-US" sz="3400" b="1" dirty="0" smtClean="0"/>
              <a:t>:</a:t>
            </a:r>
            <a:br>
              <a:rPr lang="en-US" sz="3400" b="1" dirty="0" smtClean="0"/>
            </a:br>
            <a:r>
              <a:rPr lang="en-US" sz="3200" dirty="0">
                <a:hlinkClick r:id="rId3"/>
              </a:rPr>
              <a:t>http://</a:t>
            </a:r>
            <a:r>
              <a:rPr lang="en-US" sz="3200" dirty="0" smtClean="0">
                <a:hlinkClick r:id="rId3"/>
              </a:rPr>
              <a:t>confluence.sakaiproject.org/</a:t>
            </a:r>
            <a:r>
              <a:rPr lang="en-US" sz="3200" dirty="0">
                <a:hlinkClick r:id="rId3"/>
              </a:rPr>
              <a:t>/x/</a:t>
            </a:r>
            <a:r>
              <a:rPr lang="en-US" sz="3200" dirty="0" smtClean="0">
                <a:hlinkClick r:id="rId3"/>
              </a:rPr>
              <a:t>Wh0hB</a:t>
            </a:r>
            <a:endParaRPr lang="en-US" sz="3200" b="1" dirty="0"/>
          </a:p>
          <a:p>
            <a:pPr fontAlgn="auto">
              <a:spcAft>
                <a:spcPts val="100"/>
              </a:spcAft>
              <a:buFont typeface="Wingdings" charset="2"/>
              <a:buChar char=""/>
              <a:defRPr/>
            </a:pPr>
            <a:r>
              <a:rPr lang="en-US" sz="3400" b="1" dirty="0" smtClean="0"/>
              <a:t>Contact Directly:</a:t>
            </a:r>
          </a:p>
          <a:p>
            <a:pPr marL="365760" lvl="1" indent="0" fontAlgn="auto">
              <a:spcAft>
                <a:spcPts val="100"/>
              </a:spcAft>
              <a:buNone/>
              <a:defRPr/>
            </a:pPr>
            <a:r>
              <a:rPr lang="en-US" sz="3400" dirty="0" smtClean="0"/>
              <a:t>Lynn Ward (</a:t>
            </a:r>
            <a:r>
              <a:rPr lang="en-US" sz="3400" dirty="0" smtClean="0">
                <a:hlinkClick r:id="rId4"/>
              </a:rPr>
              <a:t>leward@iupui.edu</a:t>
            </a:r>
            <a:r>
              <a:rPr lang="en-US" sz="3400" dirty="0" smtClean="0"/>
              <a:t>)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4004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781800" cy="1828800"/>
          </a:xfrm>
        </p:spPr>
        <p:txBody>
          <a:bodyPr/>
          <a:lstStyle/>
          <a:p>
            <a:r>
              <a:rPr lang="en-US" dirty="0" smtClean="0"/>
              <a:t>Design </a:t>
            </a:r>
            <a:r>
              <a:rPr lang="en-US" dirty="0" smtClean="0"/>
              <a:t>Lens </a:t>
            </a:r>
            <a:r>
              <a:rPr lang="en-US" dirty="0" smtClean="0"/>
              <a:t>Questions 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2362200" y="4953000"/>
            <a:ext cx="7924800" cy="1828800"/>
          </a:xfrm>
        </p:spPr>
        <p:txBody>
          <a:bodyPr/>
          <a:lstStyle/>
          <a:p>
            <a:r>
              <a:rPr lang="en-US" dirty="0" smtClean="0"/>
              <a:t>T&amp;L Student Engagement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4572000"/>
            <a:ext cx="8458200" cy="1447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Chair Position Open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Advisor/Consultant, Rob Coyle, Johns Hopkins University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About the Student Engagement Group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Goal: Get more students directly involved in the Sakai community and conference</a:t>
            </a:r>
          </a:p>
          <a:p>
            <a:r>
              <a:rPr lang="en-US" dirty="0" smtClean="0"/>
              <a:t>Initial brainstorming work was completed following conference</a:t>
            </a:r>
          </a:p>
          <a:p>
            <a:pPr lvl="1"/>
            <a:r>
              <a:rPr lang="en-US" dirty="0" smtClean="0"/>
              <a:t>Sakai widget project to design a Sakai </a:t>
            </a:r>
            <a:r>
              <a:rPr lang="en-US" dirty="0" err="1" smtClean="0"/>
              <a:t>iPad</a:t>
            </a:r>
            <a:r>
              <a:rPr lang="en-US" dirty="0" smtClean="0"/>
              <a:t> app</a:t>
            </a:r>
          </a:p>
          <a:p>
            <a:pPr lvl="1"/>
            <a:r>
              <a:rPr lang="en-US" dirty="0" smtClean="0"/>
              <a:t>Working with an IU professor to develop an outline that can be used across the community</a:t>
            </a:r>
          </a:p>
          <a:p>
            <a:r>
              <a:rPr lang="en-US" dirty="0" smtClean="0"/>
              <a:t>Group needs more people to move forward</a:t>
            </a:r>
          </a:p>
          <a:p>
            <a:r>
              <a:rPr lang="en-US" dirty="0" smtClean="0"/>
              <a:t>This would be a WONDERFUL project for those new to Sakai to work on!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Getting Involved in Student Engagement Group</a:t>
            </a:r>
          </a:p>
        </p:txBody>
      </p:sp>
      <p:sp>
        <p:nvSpPr>
          <p:cNvPr id="28675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Ways to Be Involved</a:t>
            </a:r>
          </a:p>
        </p:txBody>
      </p:sp>
      <p:sp>
        <p:nvSpPr>
          <p:cNvPr id="28676" name="Content Placeholder 4"/>
          <p:cNvSpPr>
            <a:spLocks noGrp="1"/>
          </p:cNvSpPr>
          <p:nvPr>
            <p:ph sz="half" idx="2"/>
          </p:nvPr>
        </p:nvSpPr>
        <p:spPr>
          <a:xfrm>
            <a:off x="609600" y="2514600"/>
            <a:ext cx="38862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Help lead/guide this effort</a:t>
            </a:r>
          </a:p>
          <a:p>
            <a:r>
              <a:rPr lang="en-US" dirty="0" smtClean="0"/>
              <a:t>Identify every opportunity to bring students into the community</a:t>
            </a:r>
          </a:p>
        </p:txBody>
      </p:sp>
      <p:sp>
        <p:nvSpPr>
          <p:cNvPr id="28677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How to Get Involved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24400" y="2438400"/>
            <a:ext cx="4498975" cy="395128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Meetings: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Ad Hoc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Email: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  <a:hlinkClick r:id="rId2"/>
              </a:rPr>
              <a:t>http://collab.sakaiproject.org/pipermail/tl-student/</a:t>
            </a: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More Information: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  <a:hlinkClick r:id="rId3"/>
              </a:rPr>
              <a:t>http://confluence.sakaiproject.org//x/RxchB</a:t>
            </a: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Contact Directly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Josh Baron (</a:t>
            </a:r>
            <a:r>
              <a:rPr lang="en-US" dirty="0" smtClean="0">
                <a:ea typeface="+mn-ea"/>
                <a:hlinkClick r:id="rId4"/>
              </a:rPr>
              <a:t>joshbaron@marist.edu</a:t>
            </a:r>
            <a:r>
              <a:rPr lang="en-US" dirty="0" smtClean="0">
                <a:ea typeface="+mn-ea"/>
              </a:rPr>
              <a:t>)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Rob Coyle (</a:t>
            </a:r>
            <a:r>
              <a:rPr lang="en-US" dirty="0" smtClean="0">
                <a:ea typeface="+mn-ea"/>
                <a:hlinkClick r:id="rId5"/>
              </a:rPr>
              <a:t>rcoyle@jhu.edu</a:t>
            </a:r>
            <a:r>
              <a:rPr lang="en-US" dirty="0" smtClean="0">
                <a:ea typeface="+mn-ea"/>
              </a:rPr>
              <a:t>)</a:t>
            </a:r>
          </a:p>
          <a:p>
            <a:pPr lvl="1"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Welcome and process update (Josh Baron)</a:t>
            </a:r>
          </a:p>
          <a:p>
            <a:r>
              <a:rPr lang="en-US" dirty="0" smtClean="0"/>
              <a:t>Initiative updates</a:t>
            </a:r>
          </a:p>
          <a:p>
            <a:pPr lvl="1"/>
            <a:r>
              <a:rPr lang="en-US" dirty="0" smtClean="0"/>
              <a:t>Teaching with Sakai Innovation Award (Rob Coyle)</a:t>
            </a:r>
          </a:p>
          <a:p>
            <a:pPr lvl="1"/>
            <a:r>
              <a:rPr lang="en-US" dirty="0" smtClean="0"/>
              <a:t>Learning Capabilities Design Lenses (Lynn Ward)</a:t>
            </a:r>
          </a:p>
          <a:p>
            <a:pPr lvl="1"/>
            <a:r>
              <a:rPr lang="en-US" dirty="0" smtClean="0"/>
              <a:t>Student Engagement in the Community (Josh Baron)</a:t>
            </a:r>
          </a:p>
          <a:p>
            <a:pPr lvl="1"/>
            <a:r>
              <a:rPr lang="en-US" dirty="0" smtClean="0"/>
              <a:t>Distance Learning (Rob Coyle)</a:t>
            </a:r>
          </a:p>
          <a:p>
            <a:r>
              <a:rPr lang="en-US" dirty="0" smtClean="0"/>
              <a:t>Wrap Up and Final Questions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8447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Student Engagement Questions 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2362200" y="4953000"/>
            <a:ext cx="6477000" cy="1828800"/>
          </a:xfrm>
        </p:spPr>
        <p:txBody>
          <a:bodyPr/>
          <a:lstStyle/>
          <a:p>
            <a:r>
              <a:rPr lang="en-US" dirty="0" smtClean="0"/>
              <a:t>T&amp;L Distance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95800"/>
            <a:ext cx="6934200" cy="129539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Co-Chairs Rob Coyle, Johns Hopkins University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Kate Ellis, Indiana University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Tony McKenzie, Charles </a:t>
            </a:r>
            <a:r>
              <a:rPr lang="en-US" dirty="0" err="1" smtClean="0">
                <a:ea typeface="+mn-ea"/>
                <a:cs typeface="+mn-cs"/>
              </a:rPr>
              <a:t>Sturt</a:t>
            </a:r>
            <a:r>
              <a:rPr lang="en-US" dirty="0" smtClean="0">
                <a:ea typeface="+mn-ea"/>
                <a:cs typeface="+mn-cs"/>
              </a:rPr>
              <a:t> University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Distance Learning Group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best practices in distance learning and for faculty development</a:t>
            </a:r>
          </a:p>
          <a:p>
            <a:r>
              <a:rPr lang="en-US" dirty="0" smtClean="0"/>
              <a:t>Build a repository for Distance Learning</a:t>
            </a:r>
          </a:p>
          <a:p>
            <a:r>
              <a:rPr lang="en-US" dirty="0" smtClean="0"/>
              <a:t>Create faculty development courses</a:t>
            </a:r>
          </a:p>
          <a:p>
            <a:r>
              <a:rPr lang="en-US" dirty="0" smtClean="0"/>
              <a:t>Explore Sakai’s strengths and weaknesses for distance learning (for Sakai OAE)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3531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Initiatives – DL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“Sharing our Stories”</a:t>
            </a:r>
          </a:p>
          <a:p>
            <a:pPr lvl="1"/>
            <a:r>
              <a:rPr lang="en-US" sz="2000" dirty="0" smtClean="0"/>
              <a:t>Introduction to member’s institutions and faculty development</a:t>
            </a:r>
          </a:p>
          <a:p>
            <a:r>
              <a:rPr lang="en-US" dirty="0" smtClean="0"/>
              <a:t>General Discussions on Distance Learning using Sakai</a:t>
            </a:r>
          </a:p>
          <a:p>
            <a:r>
              <a:rPr lang="en-US" dirty="0" smtClean="0"/>
              <a:t>Moving to </a:t>
            </a:r>
            <a:r>
              <a:rPr lang="en-US" dirty="0" smtClean="0">
                <a:hlinkClick r:id="rId2"/>
              </a:rPr>
              <a:t>OpenEdPractices.org</a:t>
            </a:r>
            <a:endParaRPr lang="en-US" dirty="0" smtClean="0"/>
          </a:p>
          <a:p>
            <a:pPr lvl="1"/>
            <a:r>
              <a:rPr lang="en-US" sz="2000" dirty="0" smtClean="0"/>
              <a:t>New Group Area</a:t>
            </a:r>
          </a:p>
          <a:p>
            <a:pPr lvl="1"/>
            <a:r>
              <a:rPr lang="en-US" sz="2000" dirty="0" smtClean="0"/>
              <a:t>Discussion Forums</a:t>
            </a:r>
          </a:p>
          <a:p>
            <a:r>
              <a:rPr lang="en-US" dirty="0" smtClean="0"/>
              <a:t>Spring Initiatives – Starting in January</a:t>
            </a:r>
          </a:p>
          <a:p>
            <a:pPr lvl="1"/>
            <a:r>
              <a:rPr lang="en-US" sz="2000" dirty="0" smtClean="0"/>
              <a:t>Continue “Sharing our Stories”</a:t>
            </a:r>
          </a:p>
          <a:p>
            <a:pPr lvl="1"/>
            <a:r>
              <a:rPr lang="en-US" sz="2000" dirty="0" smtClean="0"/>
              <a:t>Begin looking at new methods of collaboration towards faculty development </a:t>
            </a:r>
          </a:p>
          <a:p>
            <a:pPr lvl="1"/>
            <a:r>
              <a:rPr lang="en-US" sz="2000" dirty="0" smtClean="0"/>
              <a:t>Expand repository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5634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Getting Involved in DL Group</a:t>
            </a:r>
          </a:p>
        </p:txBody>
      </p:sp>
      <p:sp>
        <p:nvSpPr>
          <p:cNvPr id="24579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Ways to Be Involved</a:t>
            </a:r>
          </a:p>
        </p:txBody>
      </p:sp>
      <p:sp>
        <p:nvSpPr>
          <p:cNvPr id="24580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Share your best practices</a:t>
            </a:r>
          </a:p>
          <a:p>
            <a:r>
              <a:rPr lang="en-US" dirty="0" smtClean="0"/>
              <a:t>Do a formal or informal presentation at our meetings</a:t>
            </a:r>
          </a:p>
          <a:p>
            <a:r>
              <a:rPr lang="en-US" dirty="0" smtClean="0"/>
              <a:t>Contribute to forums</a:t>
            </a:r>
          </a:p>
          <a:p>
            <a:r>
              <a:rPr lang="en-US" dirty="0" smtClean="0"/>
              <a:t>Add to repository on </a:t>
            </a:r>
            <a:r>
              <a:rPr lang="en-US" smtClean="0"/>
              <a:t>OpenEdPractices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4581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How to Get Involved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4498975" cy="44196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Meetings: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Every Other Thurs 5pm EST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Discussions only till January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Email: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  <a:hlinkClick r:id="rId2"/>
              </a:rPr>
              <a:t>http://collab.sakaiproject.org/mailman/listinfo/tl-dl</a:t>
            </a:r>
            <a:r>
              <a:rPr lang="en-US" dirty="0" smtClean="0">
                <a:ea typeface="+mn-ea"/>
              </a:rPr>
              <a:t>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More Information: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  <a:hlinkClick r:id="rId3"/>
              </a:rPr>
              <a:t>http://bit.ly/SakaiDL</a:t>
            </a:r>
            <a:r>
              <a:rPr lang="en-US" dirty="0" smtClean="0">
                <a:ea typeface="+mn-ea"/>
              </a:rPr>
              <a:t>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Contact Directly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Rob Coyle (</a:t>
            </a:r>
            <a:r>
              <a:rPr lang="en-US" dirty="0" smtClean="0">
                <a:ea typeface="+mn-ea"/>
                <a:hlinkClick r:id="rId4"/>
              </a:rPr>
              <a:t>rcoyle@jhu.edu</a:t>
            </a:r>
            <a:r>
              <a:rPr lang="en-US" dirty="0" smtClean="0">
                <a:ea typeface="+mn-ea"/>
              </a:rPr>
              <a:t>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Kate Ellis (</a:t>
            </a:r>
            <a:r>
              <a:rPr lang="en-US" dirty="0" smtClean="0">
                <a:ea typeface="+mn-ea"/>
                <a:hlinkClick r:id="rId5"/>
              </a:rPr>
              <a:t>edellis@indiana.edu</a:t>
            </a:r>
            <a:r>
              <a:rPr lang="en-US" dirty="0" smtClean="0">
                <a:ea typeface="+mn-ea"/>
              </a:rPr>
              <a:t>)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Tony McKenzie (</a:t>
            </a:r>
            <a:r>
              <a:rPr lang="en-US" dirty="0" smtClean="0">
                <a:ea typeface="+mn-ea"/>
                <a:hlinkClick r:id="rId6"/>
              </a:rPr>
              <a:t>tmckenzie@csu.edu.au</a:t>
            </a:r>
            <a:r>
              <a:rPr lang="en-US" dirty="0" smtClean="0">
                <a:ea typeface="+mn-ea"/>
              </a:rPr>
              <a:t>)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Distance Learning Questions 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Quarterly Update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2057400"/>
            <a:ext cx="5407152" cy="205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dirty="0" smtClean="0"/>
              <a:t>Wednesday, March 9</a:t>
            </a:r>
            <a:r>
              <a:rPr lang="en-US" sz="3400" baseline="30000" dirty="0" smtClean="0"/>
              <a:t>th</a:t>
            </a: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5:00pm – 6:00pm 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 on T&amp;L Sakai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Early community seemed to be missing a T&amp;L voice</a:t>
            </a:r>
          </a:p>
          <a:p>
            <a:r>
              <a:rPr lang="en-US" dirty="0" smtClean="0"/>
              <a:t>“Community Gathering” at Newport Beach (2007)</a:t>
            </a:r>
          </a:p>
          <a:p>
            <a:pPr lvl="1"/>
            <a:r>
              <a:rPr lang="en-US" dirty="0" smtClean="0"/>
              <a:t>Core group of 8 -10 people emerged</a:t>
            </a:r>
          </a:p>
          <a:p>
            <a:r>
              <a:rPr lang="en-US" dirty="0" smtClean="0"/>
              <a:t>T&amp;L Group initially focused on TWSIA Award</a:t>
            </a:r>
          </a:p>
          <a:p>
            <a:pPr lvl="1"/>
            <a:r>
              <a:rPr lang="en-US" dirty="0" smtClean="0"/>
              <a:t>Now entering it’s 4</a:t>
            </a:r>
            <a:r>
              <a:rPr lang="en-US" baseline="30000" dirty="0" smtClean="0"/>
              <a:t>th</a:t>
            </a:r>
            <a:r>
              <a:rPr lang="en-US" dirty="0" smtClean="0"/>
              <a:t> year!</a:t>
            </a:r>
          </a:p>
          <a:p>
            <a:r>
              <a:rPr lang="en-US" dirty="0" smtClean="0"/>
              <a:t>Learning Capability Design Lenses</a:t>
            </a:r>
          </a:p>
          <a:p>
            <a:pPr lvl="1"/>
            <a:r>
              <a:rPr lang="en-US" dirty="0" smtClean="0"/>
              <a:t>Major focus during the 2009-10 time period</a:t>
            </a:r>
          </a:p>
          <a:p>
            <a:r>
              <a:rPr lang="en-US" dirty="0" smtClean="0"/>
              <a:t>We have now expanded into four working groups</a:t>
            </a:r>
          </a:p>
          <a:p>
            <a:pPr lvl="1"/>
            <a:r>
              <a:rPr lang="en-US" dirty="0" smtClean="0"/>
              <a:t>Work cycle tied to conference has emerged</a:t>
            </a:r>
          </a:p>
        </p:txBody>
      </p:sp>
    </p:spTree>
    <p:extLst>
      <p:ext uri="{BB962C8B-B14F-4D97-AF65-F5344CB8AC3E}">
        <p14:creationId xmlns:p14="http://schemas.microsoft.com/office/powerpoint/2010/main" val="3376787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Activities and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Flowing from Denver Conference (2010)</a:t>
            </a:r>
          </a:p>
          <a:p>
            <a:pPr lvl="2"/>
            <a:r>
              <a:rPr lang="en-US" dirty="0" smtClean="0"/>
              <a:t>Expanding TWSIA program</a:t>
            </a:r>
          </a:p>
          <a:p>
            <a:pPr lvl="2"/>
            <a:r>
              <a:rPr lang="en-US" dirty="0" smtClean="0"/>
              <a:t>Applying Learning Design Lenses to Sakai OAE</a:t>
            </a:r>
          </a:p>
          <a:p>
            <a:pPr lvl="2"/>
            <a:r>
              <a:rPr lang="en-US" dirty="0" smtClean="0"/>
              <a:t>Distance Learning</a:t>
            </a:r>
          </a:p>
          <a:p>
            <a:pPr lvl="2"/>
            <a:r>
              <a:rPr lang="en-US" dirty="0" smtClean="0"/>
              <a:t>Student Engagement in the Community</a:t>
            </a:r>
          </a:p>
          <a:p>
            <a:r>
              <a:rPr lang="en-US" dirty="0" smtClean="0"/>
              <a:t>Sub-Groups have formed around each of these</a:t>
            </a:r>
          </a:p>
          <a:p>
            <a:pPr lvl="1"/>
            <a:r>
              <a:rPr lang="en-US" dirty="0" smtClean="0"/>
              <a:t>Weekly or bi-weekly calls</a:t>
            </a:r>
          </a:p>
          <a:p>
            <a:pPr lvl="1"/>
            <a:r>
              <a:rPr lang="en-US" dirty="0" smtClean="0"/>
              <a:t>Monthly “Whole Group” calls</a:t>
            </a:r>
          </a:p>
          <a:p>
            <a:pPr lvl="1"/>
            <a:r>
              <a:rPr lang="en-US" dirty="0" smtClean="0"/>
              <a:t>Quarterly Community Updates</a:t>
            </a:r>
          </a:p>
          <a:p>
            <a:pPr lvl="1"/>
            <a:r>
              <a:rPr lang="en-US" dirty="0" smtClean="0"/>
              <a:t>Confluence pages for each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25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2286000" y="5943600"/>
            <a:ext cx="7010400" cy="762000"/>
          </a:xfrm>
        </p:spPr>
        <p:txBody>
          <a:bodyPr>
            <a:noAutofit/>
          </a:bodyPr>
          <a:lstStyle/>
          <a:p>
            <a:r>
              <a:rPr lang="en-US" sz="3000" spc="-100" dirty="0" smtClean="0"/>
              <a:t>Teaching </a:t>
            </a:r>
            <a:r>
              <a:rPr lang="en-US" sz="3000" spc="-100" dirty="0" smtClean="0"/>
              <a:t>with </a:t>
            </a:r>
            <a:r>
              <a:rPr lang="en-US" sz="3000" spc="-100" dirty="0" smtClean="0"/>
              <a:t>Sakai Innovation Award</a:t>
            </a:r>
          </a:p>
        </p:txBody>
      </p:sp>
      <p:sp>
        <p:nvSpPr>
          <p:cNvPr id="3" name="Subtitle 4"/>
          <p:cNvSpPr>
            <a:spLocks noGrp="1"/>
          </p:cNvSpPr>
          <p:nvPr>
            <p:ph type="subTitle" idx="1"/>
          </p:nvPr>
        </p:nvSpPr>
        <p:spPr>
          <a:xfrm>
            <a:off x="457200" y="4495800"/>
            <a:ext cx="8458200" cy="15621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i="1" dirty="0" smtClean="0">
                <a:ea typeface="+mn-ea"/>
                <a:cs typeface="+mn-cs"/>
              </a:rPr>
              <a:t>2011 Chair Rob Coyle, Johns Hopkins University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i="1" dirty="0" smtClean="0">
                <a:ea typeface="+mn-ea"/>
                <a:cs typeface="+mn-cs"/>
              </a:rPr>
              <a:t>2011 Co-Chair Sue </a:t>
            </a:r>
            <a:r>
              <a:rPr lang="en-US" i="1" dirty="0" err="1" smtClean="0">
                <a:ea typeface="+mn-ea"/>
                <a:cs typeface="+mn-cs"/>
              </a:rPr>
              <a:t>Roig</a:t>
            </a:r>
            <a:r>
              <a:rPr lang="en-US" i="1" dirty="0" smtClean="0">
                <a:ea typeface="+mn-ea"/>
                <a:cs typeface="+mn-cs"/>
              </a:rPr>
              <a:t>, </a:t>
            </a:r>
            <a:r>
              <a:rPr lang="en-US" dirty="0" smtClean="0">
                <a:ea typeface="+mn-ea"/>
                <a:cs typeface="+mn-cs"/>
              </a:rPr>
              <a:t>SunGard Higher Education</a:t>
            </a:r>
            <a:endParaRPr lang="en-US" i="1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the TWSIA Award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Annual Award to be given at Denver 2011 Conference</a:t>
            </a:r>
          </a:p>
          <a:p>
            <a:r>
              <a:rPr lang="en-US" dirty="0" smtClean="0"/>
              <a:t>International Award Open to All Accredited Institutions</a:t>
            </a:r>
          </a:p>
          <a:p>
            <a:r>
              <a:rPr lang="en-US" dirty="0" smtClean="0"/>
              <a:t>To Promote good pedagogy and innovation in teaching and leaning (with technology)</a:t>
            </a:r>
          </a:p>
          <a:p>
            <a:r>
              <a:rPr lang="en-US" dirty="0" smtClean="0"/>
              <a:t>Sharing teaching and learning practices</a:t>
            </a:r>
          </a:p>
          <a:p>
            <a:r>
              <a:rPr lang="en-US" dirty="0" smtClean="0"/>
              <a:t>Increase faculty and student involvement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 Sakai Community</a:t>
            </a:r>
          </a:p>
        </p:txBody>
      </p:sp>
      <p:pic>
        <p:nvPicPr>
          <p:cNvPr id="2" name="Picture 1" descr="SakaiApple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691494"/>
            <a:ext cx="1854200" cy="206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720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TWSIA Initiatives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Expanding the Award to reflect more of Sakai community:</a:t>
            </a:r>
          </a:p>
          <a:p>
            <a:pPr lvl="1"/>
            <a:r>
              <a:rPr lang="en-US" sz="2000" dirty="0" smtClean="0"/>
              <a:t>K-12 (Primary and Secondary Ed)</a:t>
            </a:r>
          </a:p>
          <a:p>
            <a:pPr lvl="1"/>
            <a:r>
              <a:rPr lang="en-US" sz="2000" dirty="0" smtClean="0"/>
              <a:t>Fully Online/Hybrid Courses</a:t>
            </a:r>
          </a:p>
          <a:p>
            <a:pPr lvl="1"/>
            <a:r>
              <a:rPr lang="en-US" sz="2000" dirty="0" smtClean="0"/>
              <a:t>Non-Traditional/Non-Course Sites (Projects, Portfolio, Student Sites)</a:t>
            </a:r>
          </a:p>
          <a:p>
            <a:pPr lvl="1"/>
            <a:r>
              <a:rPr lang="en-US" sz="2000" dirty="0" smtClean="0"/>
              <a:t>Traditional Higher Ed (Including all F2F and Web-Enhanced)</a:t>
            </a:r>
          </a:p>
          <a:p>
            <a:r>
              <a:rPr lang="en-US" dirty="0" smtClean="0"/>
              <a:t>Revised Definition of Innovation for the Award</a:t>
            </a:r>
          </a:p>
          <a:p>
            <a:pPr lvl="1"/>
            <a:r>
              <a:rPr lang="en-US" sz="2000" dirty="0" smtClean="0"/>
              <a:t>Added concepts of teaching excellence, engagement, design.</a:t>
            </a:r>
          </a:p>
          <a:p>
            <a:pPr lvl="1"/>
            <a:r>
              <a:rPr lang="en-US" sz="2000" dirty="0" smtClean="0"/>
              <a:t>Worked carefully on internationalization of language in definition and in all areas of award.</a:t>
            </a:r>
          </a:p>
        </p:txBody>
      </p:sp>
    </p:spTree>
    <p:extLst>
      <p:ext uri="{BB962C8B-B14F-4D97-AF65-F5344CB8AC3E}">
        <p14:creationId xmlns:p14="http://schemas.microsoft.com/office/powerpoint/2010/main" val="1741565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TWSIA Initiatives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Revised our Evaluation Rubric</a:t>
            </a:r>
          </a:p>
          <a:p>
            <a:pPr lvl="1"/>
            <a:r>
              <a:rPr lang="en-US" sz="2000" dirty="0" smtClean="0"/>
              <a:t>Refined to include student engagement and innovation</a:t>
            </a:r>
          </a:p>
          <a:p>
            <a:r>
              <a:rPr lang="en-US" dirty="0" smtClean="0"/>
              <a:t>Revised our Judging Process to reflect new categories and to rotate in new judges</a:t>
            </a:r>
          </a:p>
          <a:p>
            <a:r>
              <a:rPr lang="en-US" dirty="0" smtClean="0"/>
              <a:t>Reworked our Sponsorship Module</a:t>
            </a:r>
          </a:p>
          <a:p>
            <a:pPr lvl="1"/>
            <a:r>
              <a:rPr lang="en-US" sz="2000" dirty="0" smtClean="0"/>
              <a:t>Sponsors for 2011: IBM Corp., </a:t>
            </a:r>
            <a:r>
              <a:rPr lang="en-US" sz="2000" dirty="0" err="1" smtClean="0"/>
              <a:t>rSmart</a:t>
            </a:r>
            <a:r>
              <a:rPr lang="en-US" sz="2000" dirty="0" smtClean="0"/>
              <a:t>, Wiley and Sons</a:t>
            </a:r>
          </a:p>
          <a:p>
            <a:pPr lvl="1"/>
            <a:r>
              <a:rPr lang="en-US" sz="2000" dirty="0" smtClean="0"/>
              <a:t>Raised more funding this year than any previous year</a:t>
            </a:r>
          </a:p>
          <a:p>
            <a:r>
              <a:rPr lang="en-US" sz="2300" dirty="0" smtClean="0"/>
              <a:t>Expanded Presence on </a:t>
            </a:r>
            <a:r>
              <a:rPr lang="en-US" sz="2300" dirty="0" smtClean="0">
                <a:hlinkClick r:id="rId2"/>
              </a:rPr>
              <a:t>OpenEdPractices.org</a:t>
            </a:r>
            <a:r>
              <a:rPr lang="en-US" sz="23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819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Activities - TWSIA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Advertising the Award</a:t>
            </a:r>
          </a:p>
          <a:p>
            <a:r>
              <a:rPr lang="en-US" dirty="0" smtClean="0"/>
              <a:t>Accepting Entries</a:t>
            </a:r>
          </a:p>
          <a:p>
            <a:r>
              <a:rPr lang="en-US" dirty="0" smtClean="0"/>
              <a:t>Preparing for the Preliminary Judging Process</a:t>
            </a:r>
          </a:p>
          <a:p>
            <a:r>
              <a:rPr lang="en-US" dirty="0" smtClean="0"/>
              <a:t>Deadlines:</a:t>
            </a:r>
          </a:p>
          <a:p>
            <a:pPr lvl="1"/>
            <a:r>
              <a:rPr lang="en-US" sz="2000" b="1" i="1" dirty="0" smtClean="0"/>
              <a:t>Announced: October 12 at EDUCAUSE</a:t>
            </a:r>
          </a:p>
          <a:p>
            <a:pPr lvl="1"/>
            <a:r>
              <a:rPr lang="en-US" sz="2000" b="1" i="1" dirty="0" smtClean="0"/>
              <a:t>Entries Opened: November 10th</a:t>
            </a:r>
          </a:p>
          <a:p>
            <a:pPr lvl="1"/>
            <a:r>
              <a:rPr lang="en-US" sz="2000" b="1" i="1" dirty="0" smtClean="0"/>
              <a:t>Applications Accepted Until: February 7, 2011</a:t>
            </a:r>
          </a:p>
          <a:p>
            <a:pPr lvl="1"/>
            <a:r>
              <a:rPr lang="en-US" sz="2000" b="1" i="1" dirty="0" smtClean="0"/>
              <a:t>Preliminary Judging: Feb 2011</a:t>
            </a:r>
          </a:p>
          <a:p>
            <a:pPr lvl="1"/>
            <a:r>
              <a:rPr lang="en-US" sz="2000" b="1" i="1" dirty="0" smtClean="0"/>
              <a:t>Final Judging: May 2011</a:t>
            </a:r>
          </a:p>
          <a:p>
            <a:pPr lvl="1"/>
            <a:r>
              <a:rPr lang="en-US" sz="2000" b="1" i="1" dirty="0" smtClean="0"/>
              <a:t>Winners Announced: </a:t>
            </a:r>
            <a:r>
              <a:rPr lang="en-US" sz="2000" b="1" i="1" dirty="0"/>
              <a:t>e</a:t>
            </a:r>
            <a:r>
              <a:rPr lang="en-US" sz="2000" b="1" i="1" dirty="0" smtClean="0"/>
              <a:t>arly April 2011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44304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édian">
  <a:themeElements>
    <a:clrScheme name="Métal">
      <a:dk1>
        <a:sysClr val="windowText" lastClr="000000"/>
      </a:dk1>
      <a:lt1>
        <a:sysClr val="window" lastClr="FFFFFF"/>
      </a:lt1>
      <a:dk2>
        <a:srgbClr val="32363B"/>
      </a:dk2>
      <a:lt2>
        <a:srgbClr val="CACFD3"/>
      </a:lt2>
      <a:accent1>
        <a:srgbClr val="6283AD"/>
      </a:accent1>
      <a:accent2>
        <a:srgbClr val="324966"/>
      </a:accent2>
      <a:accent3>
        <a:srgbClr val="5B9EA4"/>
      </a:accent3>
      <a:accent4>
        <a:srgbClr val="1D5B57"/>
      </a:accent4>
      <a:accent5>
        <a:srgbClr val="1B4430"/>
      </a:accent5>
      <a:accent6>
        <a:srgbClr val="2F3C35"/>
      </a:accent6>
      <a:hlink>
        <a:srgbClr val="ED7307"/>
      </a:hlink>
      <a:folHlink>
        <a:srgbClr val="6D6F71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Médian.thmx</Template>
  <TotalTime>1669</TotalTime>
  <Words>1093</Words>
  <Application>Microsoft Macintosh PowerPoint</Application>
  <PresentationFormat>On-screen Show (4:3)</PresentationFormat>
  <Paragraphs>186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Médian</vt:lpstr>
      <vt:lpstr>Sakai Teaching &amp; Learning Update</vt:lpstr>
      <vt:lpstr>Agenda</vt:lpstr>
      <vt:lpstr>Brief History on T&amp;L Sakai Group</vt:lpstr>
      <vt:lpstr>Current Activities and Processes</vt:lpstr>
      <vt:lpstr>Teaching with Sakai Innovation Award</vt:lpstr>
      <vt:lpstr>About the TWSIA Award</vt:lpstr>
      <vt:lpstr>2011 TWSIA Initiatives</vt:lpstr>
      <vt:lpstr>2011 TWSIA Initiatives</vt:lpstr>
      <vt:lpstr>Current Activities - TWSIA</vt:lpstr>
      <vt:lpstr>Getting Involved in TWSIA</vt:lpstr>
      <vt:lpstr>TWSIA Questions ?</vt:lpstr>
      <vt:lpstr>Learning Design Lenses</vt:lpstr>
      <vt:lpstr>About the Learning Design Lens Group</vt:lpstr>
      <vt:lpstr>Current Design Lens Activities</vt:lpstr>
      <vt:lpstr>Getting Involved</vt:lpstr>
      <vt:lpstr>Design Lens Questions ?</vt:lpstr>
      <vt:lpstr>T&amp;L Student Engagement</vt:lpstr>
      <vt:lpstr>About the Student Engagement Group</vt:lpstr>
      <vt:lpstr>Getting Involved in Student Engagement Group</vt:lpstr>
      <vt:lpstr>Student Engagement Questions ?</vt:lpstr>
      <vt:lpstr>T&amp;L Distance Learning</vt:lpstr>
      <vt:lpstr>About Distance Learning Group</vt:lpstr>
      <vt:lpstr>Current Initiatives – DL Group</vt:lpstr>
      <vt:lpstr>Getting Involved in DL Group</vt:lpstr>
      <vt:lpstr>Distance Learning Questions ?</vt:lpstr>
      <vt:lpstr>Next Quarterly Update</vt:lpstr>
    </vt:vector>
  </TitlesOfParts>
  <Company>Sakai Foundation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Sakai Foundation functions &amp; roles</dc:title>
  <dc:creator>Michael Korcuska</dc:creator>
  <cp:lastModifiedBy>Lynn Ward</cp:lastModifiedBy>
  <cp:revision>380</cp:revision>
  <dcterms:created xsi:type="dcterms:W3CDTF">2010-12-09T17:33:13Z</dcterms:created>
  <dcterms:modified xsi:type="dcterms:W3CDTF">2010-12-09T21:57:43Z</dcterms:modified>
</cp:coreProperties>
</file>